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69200" cy="10699750"/>
  <p:notesSz cx="6794500" cy="9925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CFD43FF8-D49D-40F1-A321-2417690C655A}">
          <p14:sldIdLst>
            <p14:sldId id="256"/>
          </p14:sldIdLst>
        </p14:section>
        <p14:section name="Section sans titre" id="{F8B744C2-9142-4231-A64A-A7885FBEBA9F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81252" y="10185011"/>
            <a:ext cx="5617209" cy="362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Gadugi"/>
                <a:cs typeface="Gadugi"/>
              </a:defRPr>
            </a:lvl1pPr>
          </a:lstStyle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2429" y="2629153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2429" y="267601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2429" y="272287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2429" y="2769615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429" y="281647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2429" y="2863214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2429" y="291007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2429" y="295694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2429" y="3003676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429" y="305053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2429" y="3097275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2429" y="314413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2429" y="3191001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2429" y="3237737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2429" y="328460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429" y="3331336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2429" y="337819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2429" y="3424935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2429" y="347179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2429" y="351916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2429" y="3566032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2429" y="361276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2429" y="3659631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2429" y="3706494"/>
            <a:ext cx="87630" cy="80645"/>
          </a:xfrm>
          <a:custGeom>
            <a:avLst/>
            <a:gdLst/>
            <a:ahLst/>
            <a:cxnLst/>
            <a:rect l="l" t="t" r="r" b="b"/>
            <a:pathLst>
              <a:path w="87629" h="80645">
                <a:moveTo>
                  <a:pt x="87629" y="80645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2429" y="375323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2429" y="3800093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2429" y="384682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2429" y="3893692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2429" y="3940555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2429" y="3987291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2429" y="4034154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429" y="4080890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429" y="4127753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2429" y="417461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2429" y="4221352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429" y="4268215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2429" y="4314951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429" y="4361814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2429" y="4408550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429" y="4455413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92429" y="450227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429" y="4549012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429" y="4595875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2429" y="4642611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2429" y="4689474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2429" y="473633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2429" y="4783073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2429" y="482993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2429" y="4876672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429" y="4923535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2429" y="497039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92429" y="5017134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2429" y="506399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2429" y="5110733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2429" y="515759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2429" y="520445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2429" y="5251195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2429" y="529805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2429" y="5344794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2429" y="539165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429" y="543852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79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92429" y="5485256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6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92429" y="553262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1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2429" y="557949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1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2429" y="5626226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1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2429" y="5673089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1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92429" y="5719952"/>
            <a:ext cx="87630" cy="80645"/>
          </a:xfrm>
          <a:custGeom>
            <a:avLst/>
            <a:gdLst/>
            <a:ahLst/>
            <a:cxnLst/>
            <a:rect l="l" t="t" r="r" b="b"/>
            <a:pathLst>
              <a:path w="87629" h="80645">
                <a:moveTo>
                  <a:pt x="87629" y="80644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2429" y="5766688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2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2429" y="5813551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0771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2429" y="5860287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29" y="81407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92429" y="5907150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79">
                <a:moveTo>
                  <a:pt x="87629" y="81280"/>
                </a:moveTo>
                <a:lnTo>
                  <a:pt x="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2429" y="5948679"/>
            <a:ext cx="93345" cy="5715"/>
          </a:xfrm>
          <a:custGeom>
            <a:avLst/>
            <a:gdLst/>
            <a:ahLst/>
            <a:cxnLst/>
            <a:rect l="l" t="t" r="r" b="b"/>
            <a:pathLst>
              <a:path w="93345" h="5714">
                <a:moveTo>
                  <a:pt x="-9499" y="2666"/>
                </a:moveTo>
                <a:lnTo>
                  <a:pt x="102844" y="2666"/>
                </a:lnTo>
              </a:path>
            </a:pathLst>
          </a:custGeom>
          <a:ln w="243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83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91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99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007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15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23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31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390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47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055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563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071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579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087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595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103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61110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125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3633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141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4649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5157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665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617344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30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668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718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769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20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71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922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972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3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074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25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76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226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77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28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79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430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480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31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582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633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84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34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785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836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887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938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988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039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090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141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92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2429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2937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445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953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4614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975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483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5991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6499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7007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515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802379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853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903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954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05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056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107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157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208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259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310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361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411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462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513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64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615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665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716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767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818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869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919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70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021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72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23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73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224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275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326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377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279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787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5295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5803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631179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5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6826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7334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7842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350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858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936615" y="5948679"/>
            <a:ext cx="87630" cy="81915"/>
          </a:xfrm>
          <a:custGeom>
            <a:avLst/>
            <a:gdLst/>
            <a:ahLst/>
            <a:cxnLst/>
            <a:rect l="l" t="t" r="r" b="b"/>
            <a:pathLst>
              <a:path w="87629" h="81914">
                <a:moveTo>
                  <a:pt x="87630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874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0382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890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1398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1906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2414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2922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3430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3938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4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4446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4954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5462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5970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6478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6986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7494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8002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8510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9018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9526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003415" y="594867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88264" y="0"/>
                </a:moveTo>
                <a:lnTo>
                  <a:pt x="0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054215" y="5972047"/>
            <a:ext cx="25400" cy="58419"/>
          </a:xfrm>
          <a:custGeom>
            <a:avLst/>
            <a:gdLst/>
            <a:ahLst/>
            <a:cxnLst/>
            <a:rect l="l" t="t" r="r" b="b"/>
            <a:pathLst>
              <a:path w="25400" h="58420">
                <a:moveTo>
                  <a:pt x="25400" y="0"/>
                </a:moveTo>
                <a:lnTo>
                  <a:pt x="0" y="58038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079615" y="5925311"/>
            <a:ext cx="25400" cy="104775"/>
          </a:xfrm>
          <a:custGeom>
            <a:avLst/>
            <a:gdLst/>
            <a:ahLst/>
            <a:cxnLst/>
            <a:rect l="l" t="t" r="r" b="b"/>
            <a:pathLst>
              <a:path w="25400" h="104775">
                <a:moveTo>
                  <a:pt x="0" y="0"/>
                </a:moveTo>
                <a:lnTo>
                  <a:pt x="25400" y="104775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079615" y="5878448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079615" y="583171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079615" y="578484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079615" y="573811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079615" y="5691250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7079615" y="5644387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079615" y="5597651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079615" y="5550788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079615" y="550405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079615" y="5457189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079615" y="5410326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079615" y="5363590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079615" y="5316727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079615" y="5269991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079615" y="5223128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079615" y="5176265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079615" y="5129529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079615" y="5082666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079615" y="5035930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079615" y="498906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079615" y="4942204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079615" y="4895468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079615" y="4848605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79615" y="4801869"/>
            <a:ext cx="88265" cy="80645"/>
          </a:xfrm>
          <a:custGeom>
            <a:avLst/>
            <a:gdLst/>
            <a:ahLst/>
            <a:cxnLst/>
            <a:rect l="l" t="t" r="r" b="b"/>
            <a:pathLst>
              <a:path w="88265" h="80645">
                <a:moveTo>
                  <a:pt x="0" y="0"/>
                </a:moveTo>
                <a:lnTo>
                  <a:pt x="88264" y="80645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079615" y="4755006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079615" y="470814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079615" y="4660772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079615" y="4614036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079615" y="4567173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079615" y="452043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079615" y="4473574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079615" y="4426711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079615" y="4379975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079615" y="4333112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079615" y="4286376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079615" y="423951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79615" y="4192650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79615" y="4145914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079615" y="4099051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079615" y="4052315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079615" y="400545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079615" y="395858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079615" y="391185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079615" y="3864990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079615" y="3818254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079615" y="3771391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079615" y="3724528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079615" y="367779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079615" y="363092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079615" y="358419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8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079615" y="3537330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079615" y="3490467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079615" y="3443731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079615" y="3396868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079615" y="335013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079615" y="3303269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079615" y="325653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7079615" y="3209670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079615" y="3162807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079615" y="3116071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079615" y="3069208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6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079615" y="3022472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1279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079615" y="2975609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7079615" y="2928746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1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079615" y="2882010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079615" y="283514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1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079615" y="2788411"/>
            <a:ext cx="88265" cy="80645"/>
          </a:xfrm>
          <a:custGeom>
            <a:avLst/>
            <a:gdLst/>
            <a:ahLst/>
            <a:cxnLst/>
            <a:rect l="l" t="t" r="r" b="b"/>
            <a:pathLst>
              <a:path w="88265" h="80644">
                <a:moveTo>
                  <a:pt x="0" y="0"/>
                </a:moveTo>
                <a:lnTo>
                  <a:pt x="88264" y="80645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079615" y="2741548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079615" y="2694685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0"/>
                </a:moveTo>
                <a:lnTo>
                  <a:pt x="88264" y="80772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079615" y="2647314"/>
            <a:ext cx="88265" cy="81915"/>
          </a:xfrm>
          <a:custGeom>
            <a:avLst/>
            <a:gdLst/>
            <a:ahLst/>
            <a:cxnLst/>
            <a:rect l="l" t="t" r="r" b="b"/>
            <a:pathLst>
              <a:path w="88265" h="81914">
                <a:moveTo>
                  <a:pt x="0" y="0"/>
                </a:moveTo>
                <a:lnTo>
                  <a:pt x="88264" y="81407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099934" y="2663697"/>
            <a:ext cx="67945" cy="18415"/>
          </a:xfrm>
          <a:custGeom>
            <a:avLst/>
            <a:gdLst/>
            <a:ahLst/>
            <a:cxnLst/>
            <a:rect l="l" t="t" r="r" b="b"/>
            <a:pathLst>
              <a:path w="67945" h="18414">
                <a:moveTo>
                  <a:pt x="0" y="0"/>
                </a:moveTo>
                <a:lnTo>
                  <a:pt x="67945" y="1816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049134" y="2634995"/>
            <a:ext cx="118745" cy="29209"/>
          </a:xfrm>
          <a:custGeom>
            <a:avLst/>
            <a:gdLst/>
            <a:ahLst/>
            <a:cxnLst/>
            <a:rect l="l" t="t" r="r" b="b"/>
            <a:pathLst>
              <a:path w="118745" h="29210">
                <a:moveTo>
                  <a:pt x="0" y="28701"/>
                </a:moveTo>
                <a:lnTo>
                  <a:pt x="11874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99833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946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896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845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794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743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692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642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591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540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489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438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88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337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286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235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184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34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83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32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81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930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5880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5829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778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727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676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626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575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524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473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422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3721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3213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2705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2197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16890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1181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0673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0165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49657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49149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48641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481330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761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4711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4660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4609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558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507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457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4406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4355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304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4253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4203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4152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4101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4050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999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3949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3898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3847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3796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3745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3695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3644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3593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3542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34918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4410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3902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3394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288665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2378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1870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1362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0854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0346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983864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5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9330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8822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8314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7806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7298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6790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628264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30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5768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5260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4752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4244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3736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3228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2720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2212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1704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1196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0688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0180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9672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9164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8656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8148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7640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7132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662429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6116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5608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4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5100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4592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4084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3576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3068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2560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2052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1544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1036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0528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0020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9512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9004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8496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798830" y="2582417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80">
                <a:moveTo>
                  <a:pt x="0" y="81280"/>
                </a:moveTo>
                <a:lnTo>
                  <a:pt x="88264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7480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30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972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464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956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448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940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43230" y="2582417"/>
            <a:ext cx="87630" cy="81280"/>
          </a:xfrm>
          <a:custGeom>
            <a:avLst/>
            <a:gdLst/>
            <a:ahLst/>
            <a:cxnLst/>
            <a:rect l="l" t="t" r="r" b="b"/>
            <a:pathLst>
              <a:path w="87629" h="81280">
                <a:moveTo>
                  <a:pt x="0" y="81280"/>
                </a:moveTo>
                <a:lnTo>
                  <a:pt x="87629" y="0"/>
                </a:lnTo>
              </a:path>
            </a:pathLst>
          </a:custGeom>
          <a:ln w="18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20394" y="2987675"/>
            <a:ext cx="2484755" cy="0"/>
          </a:xfrm>
          <a:custGeom>
            <a:avLst/>
            <a:gdLst/>
            <a:ahLst/>
            <a:cxnLst/>
            <a:rect l="l" t="t" r="r" b="b"/>
            <a:pathLst>
              <a:path w="2484755">
                <a:moveTo>
                  <a:pt x="0" y="0"/>
                </a:moveTo>
                <a:lnTo>
                  <a:pt x="2484755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455159" y="2987675"/>
            <a:ext cx="2484120" cy="0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19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 txBox="1"/>
          <p:nvPr/>
        </p:nvSpPr>
        <p:spPr>
          <a:xfrm>
            <a:off x="569592" y="3420730"/>
            <a:ext cx="6560821" cy="2054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869"/>
              </a:spcBef>
            </a:pPr>
            <a:r>
              <a:rPr lang="fr-FR" sz="1200" b="1" u="sng" dirty="0">
                <a:solidFill>
                  <a:srgbClr val="221F1F"/>
                </a:solidFill>
                <a:latin typeface="Arial"/>
                <a:cs typeface="Arial"/>
              </a:rPr>
              <a:t>Le coup de cœur du moment :                                                                              </a:t>
            </a:r>
          </a:p>
          <a:p>
            <a:pPr>
              <a:spcBef>
                <a:spcPts val="5"/>
              </a:spcBef>
            </a:pPr>
            <a:r>
              <a:rPr lang="fr-FR" sz="1200" dirty="0" smtClean="0">
                <a:latin typeface="Gadugi" panose="020B0502040204020203" pitchFamily="34" charset="0"/>
                <a:ea typeface="Gadugi" panose="020B0502040204020203" pitchFamily="34" charset="0"/>
                <a:cs typeface="Times New Roman"/>
              </a:rPr>
              <a:t>Tartare de daurade royale au lait de coco…………………………………………………………………………….14.00</a:t>
            </a:r>
            <a:endParaRPr lang="fr-FR" sz="1200" b="1" dirty="0" smtClean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endParaRPr lang="fr-FR" sz="1200" b="1" u="sng" dirty="0" smtClean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b="1" u="sng" dirty="0" smtClean="0">
                <a:solidFill>
                  <a:srgbClr val="221F1F"/>
                </a:solidFill>
                <a:latin typeface="Arial"/>
                <a:cs typeface="Arial"/>
              </a:rPr>
              <a:t>Les </a:t>
            </a:r>
            <a:r>
              <a:rPr sz="1200" b="1" u="sng" dirty="0" err="1" smtClean="0">
                <a:solidFill>
                  <a:srgbClr val="221F1F"/>
                </a:solidFill>
                <a:latin typeface="Arial"/>
                <a:cs typeface="Arial"/>
              </a:rPr>
              <a:t>incontournables</a:t>
            </a:r>
            <a:r>
              <a:rPr sz="1200" b="1" u="sng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fr-FR" sz="1200" b="1" u="sng" dirty="0" smtClean="0">
                <a:solidFill>
                  <a:srgbClr val="221F1F"/>
                </a:solidFill>
                <a:latin typeface="Arial"/>
                <a:cs typeface="Arial"/>
              </a:rPr>
              <a:t>"</a:t>
            </a:r>
            <a:r>
              <a:rPr sz="1200" b="1" u="sng" dirty="0" err="1" smtClean="0">
                <a:solidFill>
                  <a:srgbClr val="221F1F"/>
                </a:solidFill>
                <a:latin typeface="Arial"/>
                <a:cs typeface="Arial"/>
              </a:rPr>
              <a:t>Mémoire</a:t>
            </a:r>
            <a:r>
              <a:rPr sz="1200" b="1" u="sng" dirty="0" smtClean="0">
                <a:solidFill>
                  <a:srgbClr val="221F1F"/>
                </a:solidFill>
                <a:latin typeface="Arial"/>
                <a:cs typeface="Arial"/>
              </a:rPr>
              <a:t> du Central</a:t>
            </a:r>
            <a:r>
              <a:rPr lang="fr-FR" sz="1200" b="1" u="sng" dirty="0" smtClean="0">
                <a:solidFill>
                  <a:srgbClr val="221F1F"/>
                </a:solidFill>
                <a:latin typeface="Arial"/>
                <a:cs typeface="Arial"/>
              </a:rPr>
              <a:t>"  :</a:t>
            </a:r>
          </a:p>
          <a:p>
            <a:pPr marL="12700">
              <a:lnSpc>
                <a:spcPts val="1410"/>
              </a:lnSpc>
            </a:pP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Cocktail 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de tourteau aux pommes, salade de saison et œuf de la ferme du </a:t>
            </a:r>
            <a:r>
              <a:rPr lang="fr-FR" sz="1200" dirty="0" err="1">
                <a:solidFill>
                  <a:srgbClr val="221F1F"/>
                </a:solidFill>
                <a:latin typeface="Gadugi"/>
                <a:cs typeface="Gadugi"/>
              </a:rPr>
              <a:t>Pontot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…………..17.00</a:t>
            </a:r>
            <a:endParaRPr sz="1200" dirty="0">
              <a:solidFill>
                <a:srgbClr val="221F1F"/>
              </a:solidFill>
              <a:latin typeface="Gadugi"/>
              <a:cs typeface="Gadugi"/>
            </a:endParaRPr>
          </a:p>
          <a:p>
            <a:pPr marL="12700" marR="5080">
              <a:lnSpc>
                <a:spcPts val="1580"/>
              </a:lnSpc>
              <a:spcBef>
                <a:spcPts val="10"/>
              </a:spcBef>
            </a:pP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Œufs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«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plein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air »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 de Gevrey-Chambertin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pochés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en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meurette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,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oignons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grelots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et lardons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12.00  Terrine de foie gras de canard IGP du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sud-ouest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mi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-</a:t>
            </a:r>
            <a:r>
              <a:rPr lang="fr-FR" sz="1200" dirty="0" err="1">
                <a:solidFill>
                  <a:srgbClr val="221F1F"/>
                </a:solidFill>
                <a:latin typeface="Gadugi"/>
                <a:cs typeface="Gadugi"/>
              </a:rPr>
              <a:t>cu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it...............................................................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...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20.00</a:t>
            </a:r>
            <a:endParaRPr sz="1200" dirty="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fr-FR" sz="1200" dirty="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Gadugi"/>
              <a:cs typeface="Gadugi"/>
            </a:endParaRPr>
          </a:p>
          <a:p>
            <a:pPr marL="12700">
              <a:lnSpc>
                <a:spcPts val="1405"/>
              </a:lnSpc>
            </a:pPr>
            <a:r>
              <a:rPr sz="1200" b="1" u="sng" dirty="0">
                <a:solidFill>
                  <a:srgbClr val="221F1F"/>
                </a:solidFill>
                <a:latin typeface="Arial"/>
                <a:cs typeface="Arial"/>
              </a:rPr>
              <a:t>Au fil des </a:t>
            </a:r>
            <a:r>
              <a:rPr sz="1200" b="1" u="sng" dirty="0" err="1">
                <a:solidFill>
                  <a:srgbClr val="221F1F"/>
                </a:solidFill>
                <a:latin typeface="Arial"/>
                <a:cs typeface="Arial"/>
              </a:rPr>
              <a:t>saisons</a:t>
            </a:r>
            <a:r>
              <a:rPr lang="fr-FR" sz="1200" b="1" u="sng" dirty="0">
                <a:solidFill>
                  <a:srgbClr val="221F1F"/>
                </a:solidFill>
                <a:latin typeface="Arial"/>
                <a:cs typeface="Arial"/>
              </a:rPr>
              <a:t> :</a:t>
            </a:r>
          </a:p>
          <a:p>
            <a:pPr marL="12700">
              <a:lnSpc>
                <a:spcPts val="1405"/>
              </a:lnSpc>
            </a:pPr>
            <a:r>
              <a:rPr lang="fr-FR" sz="1200" dirty="0">
                <a:latin typeface="Gadugi"/>
                <a:cs typeface="Gadugi"/>
              </a:rPr>
              <a:t>Langoustines rôties, </a:t>
            </a:r>
            <a:r>
              <a:rPr lang="fr-FR" sz="1200" dirty="0" smtClean="0">
                <a:latin typeface="Gadugi"/>
                <a:cs typeface="Gadugi"/>
              </a:rPr>
              <a:t>spaghettis </a:t>
            </a:r>
            <a:r>
              <a:rPr lang="fr-FR" sz="1200" dirty="0">
                <a:latin typeface="Gadugi"/>
                <a:cs typeface="Gadugi"/>
              </a:rPr>
              <a:t>de courgettes, fèves et écume au poivre de </a:t>
            </a:r>
            <a:r>
              <a:rPr lang="fr-FR" sz="1200" dirty="0" err="1">
                <a:latin typeface="Gadugi"/>
                <a:cs typeface="Gadugi"/>
              </a:rPr>
              <a:t>Timut</a:t>
            </a:r>
            <a:r>
              <a:rPr lang="fr-FR" sz="1200">
                <a:latin typeface="Gadugi"/>
                <a:cs typeface="Gadugi"/>
              </a:rPr>
              <a:t> </a:t>
            </a:r>
            <a:r>
              <a:rPr lang="fr-FR" sz="1200" smtClean="0">
                <a:latin typeface="Gadugi"/>
                <a:cs typeface="Gadugi"/>
              </a:rPr>
              <a:t>…</a:t>
            </a:r>
            <a:r>
              <a:rPr sz="1200" smtClean="0">
                <a:latin typeface="Gadugi"/>
                <a:cs typeface="Gadugi"/>
              </a:rPr>
              <a:t>............</a:t>
            </a:r>
            <a:r>
              <a:rPr lang="fr-FR" sz="1200" dirty="0">
                <a:latin typeface="Gadugi"/>
                <a:cs typeface="Gadugi"/>
              </a:rPr>
              <a:t>.</a:t>
            </a:r>
            <a:r>
              <a:rPr sz="1200" dirty="0">
                <a:latin typeface="Gadugi"/>
                <a:cs typeface="Gadugi"/>
              </a:rPr>
              <a:t>1</a:t>
            </a:r>
            <a:r>
              <a:rPr lang="fr-FR" sz="1200" dirty="0">
                <a:latin typeface="Gadugi"/>
                <a:cs typeface="Gadugi"/>
              </a:rPr>
              <a:t>9</a:t>
            </a:r>
            <a:r>
              <a:rPr sz="1200" dirty="0">
                <a:latin typeface="Gadugi"/>
                <a:cs typeface="Gadugi"/>
              </a:rPr>
              <a:t>.00</a:t>
            </a:r>
            <a:endParaRPr lang="fr-FR" sz="1200" dirty="0">
              <a:latin typeface="Gadugi"/>
              <a:cs typeface="Gadugi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491744" y="6950075"/>
            <a:ext cx="6468745" cy="27879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869"/>
              </a:spcBef>
            </a:pP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Le coup de cœur du moment :</a:t>
            </a:r>
          </a:p>
          <a:p>
            <a:pPr marL="12700">
              <a:lnSpc>
                <a:spcPct val="100000"/>
              </a:lnSpc>
            </a:pP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Fleur de saumon label rouge d’Ecosse, </a:t>
            </a:r>
            <a:r>
              <a:rPr lang="fr-FR" sz="1200" spc="-5" dirty="0" smtClean="0">
                <a:solidFill>
                  <a:srgbClr val="221F1F"/>
                </a:solidFill>
                <a:latin typeface="Gadugi"/>
                <a:cs typeface="Gadugi"/>
              </a:rPr>
              <a:t>aux pleurotes</a:t>
            </a: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………………………………………………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.............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....</a:t>
            </a:r>
            <a:r>
              <a:rPr sz="1200" spc="-19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22.00</a:t>
            </a:r>
            <a:endParaRPr lang="fr-FR" sz="120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Gadugi"/>
              <a:cs typeface="Gadugi"/>
            </a:endParaRPr>
          </a:p>
          <a:p>
            <a:pPr marL="12700">
              <a:lnSpc>
                <a:spcPts val="1410"/>
              </a:lnSpc>
              <a:spcBef>
                <a:spcPts val="869"/>
              </a:spcBef>
            </a:pPr>
            <a:r>
              <a:rPr sz="1200" b="1" u="sng" spc="-5" dirty="0">
                <a:solidFill>
                  <a:srgbClr val="221F1F"/>
                </a:solidFill>
                <a:latin typeface="Arial"/>
                <a:cs typeface="Arial"/>
              </a:rPr>
              <a:t>Les </a:t>
            </a:r>
            <a:r>
              <a:rPr sz="1200" b="1" u="sng" spc="-5" dirty="0" err="1">
                <a:solidFill>
                  <a:srgbClr val="221F1F"/>
                </a:solidFill>
                <a:latin typeface="Arial"/>
                <a:cs typeface="Arial"/>
              </a:rPr>
              <a:t>incontournables</a:t>
            </a:r>
            <a:r>
              <a:rPr sz="1200" b="1" u="sng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"</a:t>
            </a:r>
            <a:r>
              <a:rPr sz="1200" b="1" u="sng" spc="-5" dirty="0" err="1">
                <a:solidFill>
                  <a:srgbClr val="221F1F"/>
                </a:solidFill>
                <a:latin typeface="Arial"/>
                <a:cs typeface="Arial"/>
              </a:rPr>
              <a:t>Mémoire</a:t>
            </a:r>
            <a:r>
              <a:rPr sz="1200" b="1" u="sng" spc="-5" dirty="0">
                <a:solidFill>
                  <a:srgbClr val="221F1F"/>
                </a:solidFill>
                <a:latin typeface="Arial"/>
                <a:cs typeface="Arial"/>
              </a:rPr>
              <a:t> du Central</a:t>
            </a: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" :</a:t>
            </a:r>
            <a:endParaRPr sz="1200" b="1" u="sng" spc="-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 marR="29845">
              <a:lnSpc>
                <a:spcPts val="1440"/>
              </a:lnSpc>
              <a:spcBef>
                <a:spcPts val="20"/>
              </a:spcBef>
            </a:pP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Suprême</a:t>
            </a:r>
            <a:r>
              <a:rPr sz="1200" spc="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40" dirty="0">
                <a:solidFill>
                  <a:srgbClr val="221F1F"/>
                </a:solidFill>
                <a:latin typeface="Gadugi"/>
                <a:cs typeface="Gadugi"/>
              </a:rPr>
              <a:t>de</a:t>
            </a:r>
            <a:r>
              <a:rPr sz="1200" spc="-14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poulet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fermier</a:t>
            </a:r>
            <a:r>
              <a:rPr sz="1200" spc="1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de</a:t>
            </a:r>
            <a:r>
              <a:rPr sz="1200" spc="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Bourgogne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label </a:t>
            </a:r>
            <a:r>
              <a:rPr sz="1200" spc="-20" dirty="0">
                <a:solidFill>
                  <a:srgbClr val="221F1F"/>
                </a:solidFill>
                <a:latin typeface="Gadugi"/>
                <a:cs typeface="Gadugi"/>
              </a:rPr>
              <a:t>rouge</a:t>
            </a:r>
            <a:r>
              <a:rPr sz="1200" spc="-5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au</a:t>
            </a:r>
            <a:r>
              <a:rPr sz="1200" spc="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vin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jaune</a:t>
            </a:r>
            <a:r>
              <a:rPr sz="1200" spc="1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et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 err="1">
                <a:solidFill>
                  <a:srgbClr val="221F1F"/>
                </a:solidFill>
                <a:latin typeface="Gadugi"/>
                <a:cs typeface="Gadugi"/>
              </a:rPr>
              <a:t>morilles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spc="-5" dirty="0" smtClean="0">
                <a:solidFill>
                  <a:srgbClr val="221F1F"/>
                </a:solidFill>
                <a:latin typeface="Gadugi"/>
                <a:cs typeface="Gadugi"/>
              </a:rPr>
              <a:t>……………….……</a:t>
            </a:r>
            <a:r>
              <a:rPr lang="fr-FR" sz="1200" spc="-114" dirty="0">
                <a:solidFill>
                  <a:srgbClr val="221F1F"/>
                </a:solidFill>
                <a:latin typeface="Gadugi"/>
                <a:cs typeface="Gadugi"/>
              </a:rPr>
              <a:t>2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6.00</a:t>
            </a:r>
            <a:endParaRPr lang="fr-FR" sz="1200" dirty="0">
              <a:solidFill>
                <a:srgbClr val="221F1F"/>
              </a:solidFill>
              <a:latin typeface="Gadugi"/>
              <a:cs typeface="Gadugi"/>
            </a:endParaRPr>
          </a:p>
          <a:p>
            <a:pPr marL="12700" marR="29845">
              <a:lnSpc>
                <a:spcPts val="1440"/>
              </a:lnSpc>
              <a:spcBef>
                <a:spcPts val="20"/>
              </a:spcBef>
            </a:pP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Rognon</a:t>
            </a:r>
            <a:r>
              <a:rPr sz="1200" spc="12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de </a:t>
            </a:r>
            <a:r>
              <a:rPr sz="1200" dirty="0" err="1">
                <a:solidFill>
                  <a:srgbClr val="221F1F"/>
                </a:solidFill>
                <a:latin typeface="Gadugi"/>
                <a:cs typeface="Gadugi"/>
              </a:rPr>
              <a:t>veau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 français</a:t>
            </a:r>
            <a:r>
              <a:rPr sz="1200" spc="-12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flambé sous</a:t>
            </a:r>
            <a:r>
              <a:rPr sz="1200" spc="-12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vos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yeux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au</a:t>
            </a:r>
            <a:r>
              <a:rPr sz="1200" spc="1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5" dirty="0">
                <a:solidFill>
                  <a:srgbClr val="221F1F"/>
                </a:solidFill>
                <a:latin typeface="Gadugi"/>
                <a:cs typeface="Gadugi"/>
              </a:rPr>
              <a:t>cognac</a:t>
            </a:r>
            <a:r>
              <a:rPr lang="fr-FR" sz="1200" spc="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5" dirty="0">
                <a:solidFill>
                  <a:srgbClr val="221F1F"/>
                </a:solidFill>
                <a:latin typeface="Gadugi"/>
                <a:cs typeface="Gadugi"/>
              </a:rPr>
              <a:t>«</a:t>
            </a:r>
            <a:r>
              <a:rPr sz="1200" spc="-5" dirty="0" err="1">
                <a:solidFill>
                  <a:srgbClr val="221F1F"/>
                </a:solidFill>
                <a:latin typeface="Gadugi"/>
                <a:cs typeface="Gadugi"/>
              </a:rPr>
              <a:t>façon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10" dirty="0" err="1">
                <a:solidFill>
                  <a:srgbClr val="221F1F"/>
                </a:solidFill>
                <a:latin typeface="Gadugi"/>
                <a:cs typeface="Gadugi"/>
              </a:rPr>
              <a:t>Baugé</a:t>
            </a:r>
            <a:r>
              <a:rPr sz="1200" spc="10" dirty="0">
                <a:solidFill>
                  <a:srgbClr val="221F1F"/>
                </a:solidFill>
                <a:latin typeface="Gadugi"/>
                <a:cs typeface="Gadugi"/>
              </a:rPr>
              <a:t>»</a:t>
            </a:r>
            <a:r>
              <a:rPr lang="fr-FR" sz="1200" spc="1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....................</a:t>
            </a: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..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............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24.00</a:t>
            </a:r>
            <a:endParaRPr lang="fr-FR" sz="1200" spc="-5" dirty="0">
              <a:solidFill>
                <a:srgbClr val="221F1F"/>
              </a:solidFill>
              <a:latin typeface="Gadugi"/>
              <a:cs typeface="Gadugi"/>
            </a:endParaRPr>
          </a:p>
          <a:p>
            <a:pPr marL="12700" marR="29845">
              <a:lnSpc>
                <a:spcPts val="1440"/>
              </a:lnSpc>
              <a:spcBef>
                <a:spcPts val="20"/>
              </a:spcBef>
            </a:pP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Filet </a:t>
            </a:r>
            <a:r>
              <a:rPr lang="fr-FR" sz="1200" spc="-5" dirty="0" smtClean="0">
                <a:solidFill>
                  <a:srgbClr val="221F1F"/>
                </a:solidFill>
                <a:latin typeface="Gadugi"/>
                <a:cs typeface="Gadugi"/>
              </a:rPr>
              <a:t>de 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bar à la plancha, sauce au crémant de Bourgogne ..………………………………………………….23.00</a:t>
            </a:r>
          </a:p>
          <a:p>
            <a:pPr marL="12700" marR="29845">
              <a:lnSpc>
                <a:spcPts val="1440"/>
              </a:lnSpc>
              <a:spcBef>
                <a:spcPts val="20"/>
              </a:spcBef>
            </a:pPr>
            <a:r>
              <a:rPr lang="fr-FR" sz="1200" spc="-5" dirty="0">
                <a:latin typeface="Gadugi"/>
                <a:cs typeface="Gadugi"/>
              </a:rPr>
              <a:t>S</a:t>
            </a:r>
            <a:r>
              <a:rPr sz="1200" spc="-5" dirty="0">
                <a:latin typeface="Gadugi"/>
                <a:cs typeface="Gadugi"/>
              </a:rPr>
              <a:t>o</a:t>
            </a:r>
            <a:r>
              <a:rPr lang="fr-FR" sz="1200" spc="-5" dirty="0">
                <a:latin typeface="Gadugi"/>
                <a:cs typeface="Gadugi"/>
              </a:rPr>
              <a:t>le d’arrivage façon meunière </a:t>
            </a:r>
            <a:r>
              <a:rPr lang="fr-FR" sz="1200" dirty="0">
                <a:latin typeface="Gadugi"/>
                <a:cs typeface="Gadugi"/>
              </a:rPr>
              <a:t>…..</a:t>
            </a:r>
            <a:r>
              <a:rPr sz="1200" dirty="0">
                <a:latin typeface="Gadugi"/>
                <a:cs typeface="Gadugi"/>
              </a:rPr>
              <a:t>.........................</a:t>
            </a:r>
            <a:r>
              <a:rPr lang="fr-FR" sz="1200" dirty="0">
                <a:latin typeface="Gadugi"/>
                <a:cs typeface="Gadugi"/>
              </a:rPr>
              <a:t>......................................</a:t>
            </a:r>
            <a:r>
              <a:rPr sz="1200" dirty="0">
                <a:latin typeface="Gadugi"/>
                <a:cs typeface="Gadugi"/>
              </a:rPr>
              <a:t>................</a:t>
            </a:r>
            <a:r>
              <a:rPr lang="fr-FR" sz="1200" dirty="0">
                <a:latin typeface="Gadugi"/>
                <a:cs typeface="Gadugi"/>
              </a:rPr>
              <a:t>.</a:t>
            </a:r>
            <a:r>
              <a:rPr sz="1200" dirty="0">
                <a:latin typeface="Gadugi"/>
                <a:cs typeface="Gadugi"/>
              </a:rPr>
              <a:t>.......................</a:t>
            </a:r>
            <a:r>
              <a:rPr lang="fr-FR" sz="1200" dirty="0">
                <a:latin typeface="Gadugi"/>
                <a:cs typeface="Gadugi"/>
              </a:rPr>
              <a:t>.</a:t>
            </a:r>
            <a:r>
              <a:rPr sz="1200" dirty="0">
                <a:latin typeface="Gadugi"/>
                <a:cs typeface="Gadugi"/>
              </a:rPr>
              <a:t>..</a:t>
            </a:r>
            <a:r>
              <a:rPr lang="fr-FR" sz="1200" dirty="0">
                <a:latin typeface="Gadugi"/>
                <a:cs typeface="Gadugi"/>
              </a:rPr>
              <a:t>.</a:t>
            </a:r>
            <a:r>
              <a:rPr sz="1200" dirty="0">
                <a:latin typeface="Gadugi"/>
                <a:cs typeface="Gadugi"/>
              </a:rPr>
              <a:t>.</a:t>
            </a:r>
            <a:r>
              <a:rPr lang="fr-FR" sz="1200" dirty="0">
                <a:latin typeface="Gadugi"/>
                <a:cs typeface="Gadugi"/>
              </a:rPr>
              <a:t>.....</a:t>
            </a:r>
            <a:r>
              <a:rPr sz="1200" dirty="0" smtClean="0">
                <a:latin typeface="Gadugi"/>
                <a:cs typeface="Gadugi"/>
              </a:rPr>
              <a:t>41.00</a:t>
            </a:r>
            <a:endParaRPr lang="fr-FR" sz="1200" dirty="0">
              <a:latin typeface="Gadugi"/>
              <a:cs typeface="Gadugi"/>
            </a:endParaRPr>
          </a:p>
          <a:p>
            <a:pPr marL="12700" marR="29845">
              <a:lnSpc>
                <a:spcPts val="1440"/>
              </a:lnSpc>
              <a:spcBef>
                <a:spcPts val="20"/>
              </a:spcBef>
            </a:pPr>
            <a:endParaRPr lang="fr-FR" sz="1200" spc="-5" dirty="0">
              <a:solidFill>
                <a:srgbClr val="221F1F"/>
              </a:solidFill>
              <a:latin typeface="Gadugi" panose="020B0502040204020203" pitchFamily="34" charset="0"/>
              <a:ea typeface="Gadugi" panose="020B0502040204020203" pitchFamily="34" charset="0"/>
              <a:cs typeface="Arial"/>
            </a:endParaRPr>
          </a:p>
          <a:p>
            <a:pPr marL="12700">
              <a:lnSpc>
                <a:spcPts val="1410"/>
              </a:lnSpc>
              <a:spcBef>
                <a:spcPts val="869"/>
              </a:spcBef>
            </a:pPr>
            <a:r>
              <a:rPr sz="1200" b="1" u="sng" spc="-5" dirty="0">
                <a:solidFill>
                  <a:srgbClr val="221F1F"/>
                </a:solidFill>
                <a:latin typeface="Arial"/>
                <a:cs typeface="Arial"/>
              </a:rPr>
              <a:t>Au fil des </a:t>
            </a:r>
            <a:r>
              <a:rPr sz="1200" b="1" u="sng" spc="-5" dirty="0" err="1">
                <a:solidFill>
                  <a:srgbClr val="221F1F"/>
                </a:solidFill>
                <a:latin typeface="Arial"/>
                <a:cs typeface="Arial"/>
              </a:rPr>
              <a:t>saisons</a:t>
            </a: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 :</a:t>
            </a:r>
            <a:endParaRPr sz="1200" b="1" u="sng" spc="-5" dirty="0">
              <a:solidFill>
                <a:srgbClr val="221F1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fr-FR" sz="1200" spc="-5" dirty="0" err="1">
                <a:solidFill>
                  <a:srgbClr val="221F1F"/>
                </a:solidFill>
                <a:latin typeface="Gadugi"/>
                <a:cs typeface="Gadugi"/>
              </a:rPr>
              <a:t>Veggie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 burger (pain noir, steak végétal, purée de carottes, oignons)……………….…..…………......….14.00</a:t>
            </a:r>
          </a:p>
          <a:p>
            <a:pPr marL="12700">
              <a:lnSpc>
                <a:spcPct val="100000"/>
              </a:lnSpc>
            </a:pPr>
            <a:r>
              <a:rPr lang="fr-FR" sz="1200" spc="-5" dirty="0" smtClean="0">
                <a:solidFill>
                  <a:srgbClr val="221F1F"/>
                </a:solidFill>
                <a:latin typeface="Gadugi"/>
                <a:cs typeface="Gadugi"/>
              </a:rPr>
              <a:t>Dos de cabillaud sauce safran………………...……………..………………………………………………………….…..…27.00</a:t>
            </a:r>
            <a:endParaRPr sz="1200" dirty="0">
              <a:latin typeface="Gadugi"/>
              <a:cs typeface="Gadugi"/>
            </a:endParaRPr>
          </a:p>
          <a:p>
            <a:pPr marL="12700"/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Selle 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d’agneau de Côte d’Or rôtie en croûte d’herbes………………..…………..........................................28.00</a:t>
            </a:r>
            <a:endParaRPr lang="fr-FR" sz="120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endParaRPr sz="1200" b="1" i="1" u="sng" dirty="0">
              <a:latin typeface="Gadugi"/>
              <a:cs typeface="Gadugi"/>
            </a:endParaRPr>
          </a:p>
        </p:txBody>
      </p:sp>
      <p:sp>
        <p:nvSpPr>
          <p:cNvPr id="414" name="object 414"/>
          <p:cNvSpPr/>
          <p:nvPr/>
        </p:nvSpPr>
        <p:spPr>
          <a:xfrm>
            <a:off x="392428" y="505805"/>
            <a:ext cx="6737985" cy="1643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 rot="1825358">
            <a:off x="6581681" y="632733"/>
            <a:ext cx="353047" cy="389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 txBox="1"/>
          <p:nvPr/>
        </p:nvSpPr>
        <p:spPr>
          <a:xfrm>
            <a:off x="497200" y="603813"/>
            <a:ext cx="6528190" cy="1582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algn="ctr">
              <a:lnSpc>
                <a:spcPct val="100000"/>
              </a:lnSpc>
              <a:spcBef>
                <a:spcPts val="100"/>
              </a:spcBef>
            </a:pPr>
            <a:r>
              <a:rPr lang="fr-FR" sz="1600" b="1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A </a:t>
            </a:r>
            <a:r>
              <a:rPr lang="fr-FR" sz="1600" b="1" spc="-5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DÉCOUVRIR </a:t>
            </a:r>
            <a:r>
              <a:rPr lang="fr-FR" sz="1600" b="1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OU A</a:t>
            </a:r>
            <a:r>
              <a:rPr lang="fr-FR" sz="1600" b="1" spc="-10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lang="fr-FR" sz="1600" b="1" spc="-5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PARTAGER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fr-FR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200" spc="-5" dirty="0" err="1">
                <a:solidFill>
                  <a:srgbClr val="FFFFFF"/>
                </a:solidFill>
                <a:latin typeface="Gadugi"/>
                <a:cs typeface="Gadugi"/>
              </a:rPr>
              <a:t>Planchette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de </a:t>
            </a:r>
            <a:r>
              <a:rPr sz="1200" spc="-5" dirty="0" err="1">
                <a:solidFill>
                  <a:srgbClr val="FFFFFF"/>
                </a:solidFill>
                <a:latin typeface="Gadugi"/>
                <a:cs typeface="Gadugi"/>
              </a:rPr>
              <a:t>cochonnailles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spc="-5" dirty="0" err="1">
                <a:solidFill>
                  <a:srgbClr val="FFFFFF"/>
                </a:solidFill>
                <a:latin typeface="Gadugi"/>
                <a:cs typeface="Gadugi"/>
              </a:rPr>
              <a:t>artisanales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………….……………………………………………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………………….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1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4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.00  </a:t>
            </a:r>
            <a:endParaRPr lang="fr-FR" sz="12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 marL="12700" marR="5080">
              <a:lnSpc>
                <a:spcPct val="100000"/>
              </a:lnSpc>
            </a:pPr>
            <a:r>
              <a:rPr sz="1200" spc="-5" dirty="0" err="1">
                <a:solidFill>
                  <a:srgbClr val="FFFFFF"/>
                </a:solidFill>
                <a:latin typeface="Gadugi"/>
                <a:cs typeface="Gadugi"/>
              </a:rPr>
              <a:t>Jambon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100 % </a:t>
            </a:r>
            <a:r>
              <a:rPr sz="1200" spc="-5" dirty="0" err="1">
                <a:solidFill>
                  <a:srgbClr val="FFFFFF"/>
                </a:solidFill>
                <a:latin typeface="Gadugi"/>
                <a:cs typeface="Gadugi"/>
              </a:rPr>
              <a:t>ibérique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de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Bellota…………………………………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.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…….………………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.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……</a:t>
            </a:r>
            <a:r>
              <a:rPr lang="fr-FR" sz="1200" spc="-5" dirty="0">
                <a:solidFill>
                  <a:srgbClr val="FFFFFF"/>
                </a:solidFill>
                <a:latin typeface="Gadugi"/>
                <a:cs typeface="Gadugi"/>
              </a:rPr>
              <a:t>…………………..22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.00</a:t>
            </a:r>
            <a:endParaRPr lang="fr-FR" sz="12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1200" dirty="0">
              <a:solidFill>
                <a:schemeClr val="bg1"/>
              </a:solidFill>
              <a:latin typeface="Gadugi"/>
              <a:cs typeface="Gadugi"/>
            </a:endParaRPr>
          </a:p>
          <a:p>
            <a:pPr marL="12700" marR="5080">
              <a:lnSpc>
                <a:spcPct val="100000"/>
              </a:lnSpc>
            </a:pPr>
            <a:endParaRPr lang="fr-FR" sz="12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 marL="12700" marR="5080">
              <a:lnSpc>
                <a:spcPct val="100000"/>
              </a:lnSpc>
            </a:pPr>
            <a:endParaRPr sz="1200" dirty="0">
              <a:latin typeface="Gadugi"/>
              <a:cs typeface="Gadugi"/>
            </a:endParaRPr>
          </a:p>
        </p:txBody>
      </p:sp>
      <p:sp>
        <p:nvSpPr>
          <p:cNvPr id="417" name="object 417"/>
          <p:cNvSpPr/>
          <p:nvPr/>
        </p:nvSpPr>
        <p:spPr>
          <a:xfrm>
            <a:off x="3583304" y="9900792"/>
            <a:ext cx="95250" cy="952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731895" y="9900792"/>
            <a:ext cx="95250" cy="952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879850" y="9900792"/>
            <a:ext cx="95250" cy="952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801397" y="6368985"/>
            <a:ext cx="6062345" cy="0"/>
          </a:xfrm>
          <a:custGeom>
            <a:avLst/>
            <a:gdLst/>
            <a:ahLst/>
            <a:cxnLst/>
            <a:rect l="l" t="t" r="r" b="b"/>
            <a:pathLst>
              <a:path w="6062345">
                <a:moveTo>
                  <a:pt x="0" y="0"/>
                </a:moveTo>
                <a:lnTo>
                  <a:pt x="6061900" y="0"/>
                </a:lnTo>
              </a:path>
            </a:pathLst>
          </a:custGeom>
          <a:ln w="38100">
            <a:solidFill>
              <a:srgbClr val="221F1F"/>
            </a:solidFill>
            <a:headEnd type="stealth"/>
            <a:tailEnd type="stealt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649994" y="6269608"/>
            <a:ext cx="368935" cy="198755"/>
          </a:xfrm>
          <a:custGeom>
            <a:avLst/>
            <a:gdLst/>
            <a:ahLst/>
            <a:cxnLst/>
            <a:rect l="l" t="t" r="r" b="b"/>
            <a:pathLst>
              <a:path w="368935" h="198754">
                <a:moveTo>
                  <a:pt x="184150" y="0"/>
                </a:moveTo>
                <a:lnTo>
                  <a:pt x="0" y="99695"/>
                </a:lnTo>
                <a:lnTo>
                  <a:pt x="183514" y="198754"/>
                </a:lnTo>
                <a:lnTo>
                  <a:pt x="368426" y="99695"/>
                </a:lnTo>
                <a:lnTo>
                  <a:pt x="184150" y="0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649994" y="6269608"/>
            <a:ext cx="368935" cy="198755"/>
          </a:xfrm>
          <a:custGeom>
            <a:avLst/>
            <a:gdLst/>
            <a:ahLst/>
            <a:cxnLst/>
            <a:rect l="l" t="t" r="r" b="b"/>
            <a:pathLst>
              <a:path w="368935" h="198754">
                <a:moveTo>
                  <a:pt x="184150" y="0"/>
                </a:moveTo>
                <a:lnTo>
                  <a:pt x="0" y="99695"/>
                </a:lnTo>
                <a:lnTo>
                  <a:pt x="183514" y="198754"/>
                </a:lnTo>
                <a:lnTo>
                  <a:pt x="368426" y="99695"/>
                </a:lnTo>
                <a:lnTo>
                  <a:pt x="184150" y="0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déclaration </a:t>
            </a:r>
            <a:r>
              <a:rPr dirty="0"/>
              <a:t>obligatoirecontenus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durestaurant.</a:t>
            </a:r>
          </a:p>
        </p:txBody>
      </p:sp>
      <p:sp>
        <p:nvSpPr>
          <p:cNvPr id="430" name="object 412">
            <a:extLst>
              <a:ext uri="{FF2B5EF4-FFF2-40B4-BE49-F238E27FC236}">
                <a16:creationId xmlns:a16="http://schemas.microsoft.com/office/drawing/2014/main" id="{46BC0B30-E22C-47F4-9885-92D1F9EC76A2}"/>
              </a:ext>
            </a:extLst>
          </p:cNvPr>
          <p:cNvSpPr txBox="1"/>
          <p:nvPr/>
        </p:nvSpPr>
        <p:spPr>
          <a:xfrm>
            <a:off x="527219" y="2835275"/>
            <a:ext cx="65608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600" b="1" spc="-10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LES</a:t>
            </a:r>
            <a:r>
              <a:rPr lang="fr-FR" sz="1600" b="1" spc="-5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 ENTRÉES</a:t>
            </a:r>
            <a:endParaRPr lang="fr-FR" sz="1200" spc="-5" dirty="0">
              <a:latin typeface="Gadugi"/>
              <a:cs typeface="Gadugi"/>
            </a:endParaRPr>
          </a:p>
        </p:txBody>
      </p:sp>
      <p:sp>
        <p:nvSpPr>
          <p:cNvPr id="431" name="object 409">
            <a:extLst>
              <a:ext uri="{FF2B5EF4-FFF2-40B4-BE49-F238E27FC236}">
                <a16:creationId xmlns:a16="http://schemas.microsoft.com/office/drawing/2014/main" id="{A3AD736B-9202-4ADF-8D3E-233515DB3337}"/>
              </a:ext>
            </a:extLst>
          </p:cNvPr>
          <p:cNvSpPr/>
          <p:nvPr/>
        </p:nvSpPr>
        <p:spPr>
          <a:xfrm flipV="1">
            <a:off x="601175" y="6675756"/>
            <a:ext cx="2636984" cy="45719"/>
          </a:xfrm>
          <a:custGeom>
            <a:avLst/>
            <a:gdLst/>
            <a:ahLst/>
            <a:cxnLst/>
            <a:rect l="l" t="t" r="r" b="b"/>
            <a:pathLst>
              <a:path w="2484755">
                <a:moveTo>
                  <a:pt x="0" y="0"/>
                </a:moveTo>
                <a:lnTo>
                  <a:pt x="2484755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11">
            <a:extLst>
              <a:ext uri="{FF2B5EF4-FFF2-40B4-BE49-F238E27FC236}">
                <a16:creationId xmlns:a16="http://schemas.microsoft.com/office/drawing/2014/main" id="{D7BCCF7F-10F4-45D6-A622-DDA074C2BDFF}"/>
              </a:ext>
            </a:extLst>
          </p:cNvPr>
          <p:cNvSpPr/>
          <p:nvPr/>
        </p:nvSpPr>
        <p:spPr>
          <a:xfrm flipV="1">
            <a:off x="4283076" y="6662822"/>
            <a:ext cx="2636984" cy="45719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19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12">
            <a:extLst>
              <a:ext uri="{FF2B5EF4-FFF2-40B4-BE49-F238E27FC236}">
                <a16:creationId xmlns:a16="http://schemas.microsoft.com/office/drawing/2014/main" id="{7CB1E282-6947-4CA6-98BF-A3516924D9AF}"/>
              </a:ext>
            </a:extLst>
          </p:cNvPr>
          <p:cNvSpPr txBox="1"/>
          <p:nvPr/>
        </p:nvSpPr>
        <p:spPr>
          <a:xfrm>
            <a:off x="508000" y="6569075"/>
            <a:ext cx="65608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LES</a:t>
            </a:r>
            <a:r>
              <a:rPr sz="1600" b="1" spc="-5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 </a:t>
            </a:r>
            <a:r>
              <a:rPr lang="fr-FR" sz="1600" b="1" spc="-5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PLATS</a:t>
            </a:r>
            <a:endParaRPr lang="fr-FR" sz="1200" spc="-5" dirty="0">
              <a:latin typeface="Gadugi"/>
              <a:cs typeface="Gadug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244" y="410465"/>
            <a:ext cx="6421756" cy="793807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869"/>
              </a:spcBef>
            </a:pPr>
            <a:r>
              <a:rPr sz="1200" b="1" u="sng" spc="-5" dirty="0" smtClean="0">
                <a:solidFill>
                  <a:srgbClr val="221F1F"/>
                </a:solidFill>
                <a:latin typeface="Arial"/>
                <a:cs typeface="Arial"/>
              </a:rPr>
              <a:t>Nos </a:t>
            </a:r>
            <a:r>
              <a:rPr sz="1200" b="1" u="sng" spc="-5" dirty="0" err="1" smtClean="0">
                <a:solidFill>
                  <a:srgbClr val="221F1F"/>
                </a:solidFill>
                <a:latin typeface="Arial"/>
                <a:cs typeface="Arial"/>
              </a:rPr>
              <a:t>viandes</a:t>
            </a:r>
            <a:r>
              <a:rPr sz="1200" b="1" u="sng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200" b="1" u="sng" spc="-5" dirty="0" err="1" smtClean="0">
                <a:solidFill>
                  <a:srgbClr val="221F1F"/>
                </a:solidFill>
                <a:latin typeface="Arial"/>
                <a:cs typeface="Arial"/>
              </a:rPr>
              <a:t>en</a:t>
            </a:r>
            <a:r>
              <a:rPr sz="1200" b="1" u="sng" spc="-5" dirty="0" smtClean="0">
                <a:solidFill>
                  <a:srgbClr val="221F1F"/>
                </a:solidFill>
                <a:latin typeface="Arial"/>
                <a:cs typeface="Arial"/>
              </a:rPr>
              <a:t> maturation</a:t>
            </a:r>
            <a:endParaRPr lang="fr-FR" sz="1200" dirty="0" smtClean="0">
              <a:latin typeface="Gadugi"/>
              <a:cs typeface="Gadugi"/>
            </a:endParaRPr>
          </a:p>
          <a:p>
            <a:pPr>
              <a:lnSpc>
                <a:spcPct val="100000"/>
              </a:lnSpc>
            </a:pPr>
            <a:r>
              <a:rPr sz="1200" spc="-5" dirty="0" err="1" smtClean="0">
                <a:solidFill>
                  <a:srgbClr val="221F1F"/>
                </a:solidFill>
                <a:latin typeface="Gadugi"/>
                <a:cs typeface="Gadugi"/>
              </a:rPr>
              <a:t>Entrecôte</a:t>
            </a:r>
            <a:r>
              <a:rPr sz="1200" spc="-5" dirty="0" smtClean="0">
                <a:solidFill>
                  <a:srgbClr val="221F1F"/>
                </a:solidFill>
                <a:latin typeface="Gadugi"/>
                <a:cs typeface="Gadugi"/>
              </a:rPr>
              <a:t> Charolaise </a:t>
            </a:r>
            <a:r>
              <a:rPr sz="1200" spc="5" dirty="0" smtClean="0">
                <a:solidFill>
                  <a:srgbClr val="221F1F"/>
                </a:solidFill>
                <a:latin typeface="Gadugi"/>
                <a:cs typeface="Gadugi"/>
              </a:rPr>
              <a:t>350g</a:t>
            </a:r>
            <a:r>
              <a:rPr lang="fr-FR" sz="1200" spc="5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5" dirty="0" err="1" smtClean="0">
                <a:solidFill>
                  <a:srgbClr val="221F1F"/>
                </a:solidFill>
                <a:latin typeface="Gadugi"/>
                <a:cs typeface="Gadugi"/>
              </a:rPr>
              <a:t>grillée</a:t>
            </a:r>
            <a:r>
              <a:rPr lang="fr-FR" sz="1200" spc="5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5" dirty="0" smtClean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...............................................................................................................29.00</a:t>
            </a:r>
            <a:endParaRPr sz="1200" dirty="0" smtClean="0">
              <a:latin typeface="Gadugi"/>
              <a:cs typeface="Gadugi"/>
            </a:endParaRPr>
          </a:p>
          <a:p>
            <a:pPr>
              <a:lnSpc>
                <a:spcPct val="100000"/>
              </a:lnSpc>
            </a:pPr>
            <a:r>
              <a:rPr sz="1200" spc="-5" dirty="0" smtClean="0">
                <a:solidFill>
                  <a:srgbClr val="221F1F"/>
                </a:solidFill>
                <a:latin typeface="Gadugi"/>
                <a:cs typeface="Gadugi"/>
              </a:rPr>
              <a:t>Côte 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de </a:t>
            </a:r>
            <a:r>
              <a:rPr sz="1200" dirty="0" err="1" smtClean="0">
                <a:solidFill>
                  <a:srgbClr val="221F1F"/>
                </a:solidFill>
                <a:latin typeface="Gadugi"/>
                <a:cs typeface="Gadugi"/>
              </a:rPr>
              <a:t>bœuf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C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harolaise1kg,</a:t>
            </a: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err="1" smtClean="0">
                <a:solidFill>
                  <a:srgbClr val="221F1F"/>
                </a:solidFill>
                <a:latin typeface="Gadugi"/>
                <a:cs typeface="Gadugi"/>
              </a:rPr>
              <a:t>maturée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 smtClean="0">
                <a:solidFill>
                  <a:srgbClr val="221F1F"/>
                </a:solidFill>
                <a:latin typeface="Gadugi"/>
                <a:cs typeface="Gadugi"/>
              </a:rPr>
              <a:t>et </a:t>
            </a:r>
            <a:r>
              <a:rPr sz="1200" spc="-5" dirty="0" err="1" smtClean="0">
                <a:solidFill>
                  <a:srgbClr val="221F1F"/>
                </a:solidFill>
                <a:latin typeface="Gadugi"/>
                <a:cs typeface="Gadugi"/>
              </a:rPr>
              <a:t>grillée</a:t>
            </a:r>
            <a:r>
              <a:rPr sz="1200" spc="-5" dirty="0" smtClean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spc="-10" dirty="0" smtClean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 smtClean="0">
                <a:solidFill>
                  <a:srgbClr val="221F1F"/>
                </a:solidFill>
                <a:latin typeface="Gadugi"/>
                <a:cs typeface="Gadugi"/>
              </a:rPr>
              <a:t>..................................................................................69.00</a:t>
            </a:r>
            <a:endParaRPr lang="fr-FR" sz="1200" dirty="0" smtClean="0">
              <a:solidFill>
                <a:srgbClr val="221F1F"/>
              </a:solidFill>
              <a:latin typeface="Gadugi"/>
              <a:cs typeface="Gadugi"/>
            </a:endParaRPr>
          </a:p>
          <a:p>
            <a:pPr>
              <a:lnSpc>
                <a:spcPct val="100000"/>
              </a:lnSpc>
            </a:pPr>
            <a:r>
              <a:rPr lang="fr-FR" sz="1200" dirty="0" smtClean="0">
                <a:solidFill>
                  <a:srgbClr val="221F1F"/>
                </a:solidFill>
                <a:latin typeface="Gadugi"/>
                <a:cs typeface="Gadugi"/>
              </a:rPr>
              <a:t>Filet </a:t>
            </a:r>
            <a:r>
              <a:rPr lang="fr-FR" sz="1200" smtClean="0">
                <a:solidFill>
                  <a:srgbClr val="221F1F"/>
                </a:solidFill>
                <a:latin typeface="Gadugi"/>
                <a:cs typeface="Gadugi"/>
              </a:rPr>
              <a:t>de bœuf grillé………………………………………………………………………………………………………………28.00</a:t>
            </a:r>
            <a:endParaRPr sz="1200" dirty="0">
              <a:latin typeface="Gadugi"/>
              <a:cs typeface="Gadug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4200" y="4039861"/>
            <a:ext cx="638810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</a:pPr>
            <a:r>
              <a:rPr sz="1200" spc="-15" dirty="0">
                <a:solidFill>
                  <a:srgbClr val="221F1F"/>
                </a:solidFill>
                <a:latin typeface="Gadugi"/>
                <a:cs typeface="Gadugi"/>
              </a:rPr>
              <a:t>Fromage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blanc de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26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Gilly les Cîteaux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................................................................................................................7.00</a:t>
            </a:r>
            <a:endParaRPr sz="1200" dirty="0">
              <a:latin typeface="Gadugi"/>
              <a:cs typeface="Gadugi"/>
            </a:endParaRPr>
          </a:p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Chariot d</a:t>
            </a:r>
            <a:r>
              <a:rPr sz="1200" spc="-5" dirty="0" err="1">
                <a:solidFill>
                  <a:srgbClr val="221F1F"/>
                </a:solidFill>
                <a:latin typeface="Gadugi"/>
                <a:cs typeface="Gadugi"/>
              </a:rPr>
              <a:t>égustation</a:t>
            </a:r>
            <a:r>
              <a:rPr sz="1200" spc="-8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de</a:t>
            </a:r>
            <a:r>
              <a:rPr sz="1200" spc="-10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15" dirty="0">
                <a:solidFill>
                  <a:srgbClr val="221F1F"/>
                </a:solidFill>
                <a:latin typeface="Gadugi"/>
                <a:cs typeface="Gadugi"/>
              </a:rPr>
              <a:t>notre</a:t>
            </a:r>
            <a:r>
              <a:rPr sz="1200" spc="-3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cave</a:t>
            </a:r>
            <a:r>
              <a:rPr sz="1200" spc="-9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spc="-5" dirty="0" err="1">
                <a:solidFill>
                  <a:srgbClr val="221F1F"/>
                </a:solidFill>
                <a:latin typeface="Gadugi"/>
                <a:cs typeface="Gadugi"/>
              </a:rPr>
              <a:t>d’affinage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………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………….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………………………………………………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….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.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10.0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0</a:t>
            </a:r>
            <a:endParaRPr lang="fr-FR" sz="1200" dirty="0">
              <a:latin typeface="Gadugi"/>
              <a:cs typeface="Gadug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-218492" y="1463675"/>
            <a:ext cx="4626786" cy="146052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lang="fr-FR" sz="1400" b="1" dirty="0">
                <a:latin typeface="Arial"/>
                <a:cs typeface="Arial"/>
              </a:rPr>
              <a:t>Accompagnement au choix</a:t>
            </a: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endParaRPr sz="1400" b="1" dirty="0">
              <a:latin typeface="Arial"/>
              <a:cs typeface="Arial"/>
            </a:endParaRPr>
          </a:p>
          <a:p>
            <a:pPr marL="687705" marR="680085" algn="ctr">
              <a:lnSpc>
                <a:spcPct val="110800"/>
              </a:lnSpc>
              <a:spcBef>
                <a:spcPts val="180"/>
              </a:spcBef>
            </a:pPr>
            <a:r>
              <a:rPr lang="fr-FR" sz="1200" spc="-5" dirty="0" smtClean="0">
                <a:latin typeface="Gadugi" panose="020B0502040204020203" pitchFamily="34" charset="0"/>
                <a:ea typeface="Gadugi" panose="020B0502040204020203" pitchFamily="34" charset="0"/>
                <a:cs typeface="Gadugi"/>
              </a:rPr>
              <a:t>Embeurré de choux vert</a:t>
            </a:r>
            <a:endParaRPr lang="fr-FR" sz="1200" spc="-5" dirty="0">
              <a:latin typeface="Gadugi" panose="020B0502040204020203" pitchFamily="34" charset="0"/>
              <a:ea typeface="Gadugi" panose="020B0502040204020203" pitchFamily="34" charset="0"/>
              <a:cs typeface="Gadugi"/>
            </a:endParaRPr>
          </a:p>
          <a:p>
            <a:pPr marL="687705" marR="680085" algn="ctr">
              <a:lnSpc>
                <a:spcPct val="110800"/>
              </a:lnSpc>
              <a:spcBef>
                <a:spcPts val="180"/>
              </a:spcBef>
            </a:pPr>
            <a:r>
              <a:rPr lang="fr-FR" sz="1200" spc="-5" dirty="0" smtClean="0">
                <a:latin typeface="Gadugi" panose="020B0502040204020203" pitchFamily="34" charset="0"/>
                <a:ea typeface="Gadugi" panose="020B0502040204020203" pitchFamily="34" charset="0"/>
                <a:cs typeface="Gadugi"/>
              </a:rPr>
              <a:t>Compoté de fenouil aux épices</a:t>
            </a:r>
            <a:endParaRPr lang="fr-FR" sz="1200" spc="-5" dirty="0">
              <a:latin typeface="Gadugi" panose="020B0502040204020203" pitchFamily="34" charset="0"/>
              <a:ea typeface="Gadugi" panose="020B0502040204020203" pitchFamily="34" charset="0"/>
              <a:cs typeface="Gadugi"/>
            </a:endParaRPr>
          </a:p>
          <a:p>
            <a:pPr marL="687705" marR="680085" algn="ctr">
              <a:lnSpc>
                <a:spcPct val="110800"/>
              </a:lnSpc>
              <a:spcBef>
                <a:spcPts val="180"/>
              </a:spcBef>
            </a:pPr>
            <a:r>
              <a:rPr lang="fr-FR" sz="1200" spc="-5" dirty="0" smtClean="0">
                <a:latin typeface="Gadugi" panose="020B0502040204020203" pitchFamily="34" charset="0"/>
                <a:ea typeface="Gadugi" panose="020B0502040204020203" pitchFamily="34" charset="0"/>
                <a:cs typeface="Gadugi"/>
              </a:rPr>
              <a:t>Pomme de terre nouvelles</a:t>
            </a:r>
            <a:endParaRPr lang="fr-FR" sz="1200" spc="-5" dirty="0" smtClean="0">
              <a:latin typeface="Gadugi" panose="020B0502040204020203" pitchFamily="34" charset="0"/>
              <a:ea typeface="Gadugi" panose="020B0502040204020203" pitchFamily="34" charset="0"/>
              <a:cs typeface="Gadugi"/>
            </a:endParaRPr>
          </a:p>
          <a:p>
            <a:pPr marL="687705" marR="680085" algn="ctr">
              <a:lnSpc>
                <a:spcPct val="110800"/>
              </a:lnSpc>
              <a:spcBef>
                <a:spcPts val="180"/>
              </a:spcBef>
            </a:pPr>
            <a:r>
              <a:rPr lang="fr-FR" sz="1200" spc="-5" dirty="0" smtClean="0">
                <a:latin typeface="Gadugi" panose="020B0502040204020203" pitchFamily="34" charset="0"/>
                <a:ea typeface="Gadugi" panose="020B0502040204020203" pitchFamily="34" charset="0"/>
                <a:cs typeface="Gadugi"/>
              </a:rPr>
              <a:t>Frites</a:t>
            </a:r>
            <a:endParaRPr sz="1200" dirty="0">
              <a:latin typeface="Gadugi" panose="020B0502040204020203" pitchFamily="34" charset="0"/>
              <a:ea typeface="Gadugi" panose="020B0502040204020203" pitchFamily="34" charset="0"/>
              <a:cs typeface="Gadugi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4441966" y="1498710"/>
            <a:ext cx="2202815" cy="143988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100965" algn="ctr">
              <a:lnSpc>
                <a:spcPct val="100000"/>
              </a:lnSpc>
              <a:spcBef>
                <a:spcPts val="220"/>
              </a:spcBef>
            </a:pPr>
            <a:r>
              <a:rPr lang="fr-FR" sz="1400" b="1" spc="-5" dirty="0">
                <a:solidFill>
                  <a:srgbClr val="221F1F"/>
                </a:solidFill>
                <a:latin typeface="Arial"/>
                <a:cs typeface="Arial"/>
              </a:rPr>
              <a:t>Sauce au choix</a:t>
            </a:r>
          </a:p>
          <a:p>
            <a:pPr marR="100965" algn="ctr">
              <a:lnSpc>
                <a:spcPct val="100000"/>
              </a:lnSpc>
              <a:spcBef>
                <a:spcPts val="220"/>
              </a:spcBef>
            </a:pPr>
            <a:endParaRPr sz="1400" b="1" dirty="0">
              <a:latin typeface="Arial"/>
              <a:cs typeface="Arial"/>
            </a:endParaRPr>
          </a:p>
          <a:p>
            <a:pPr marL="12700" marR="115570" algn="ctr">
              <a:lnSpc>
                <a:spcPct val="105000"/>
              </a:lnSpc>
              <a:spcBef>
                <a:spcPts val="55"/>
              </a:spcBef>
            </a:pP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Béarnaise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aux </a:t>
            </a:r>
            <a:r>
              <a:rPr sz="1200" spc="10" dirty="0">
                <a:solidFill>
                  <a:srgbClr val="221F1F"/>
                </a:solidFill>
                <a:latin typeface="Gadugi"/>
                <a:cs typeface="Gadugi"/>
              </a:rPr>
              <a:t>œufs«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plein air</a:t>
            </a:r>
            <a:r>
              <a:rPr sz="1200" spc="-22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» 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Crème d’Epoisses affinée  </a:t>
            </a:r>
            <a:r>
              <a:rPr sz="1200" spc="-25" dirty="0">
                <a:solidFill>
                  <a:srgbClr val="221F1F"/>
                </a:solidFill>
                <a:latin typeface="Gadugi"/>
                <a:cs typeface="Gadugi"/>
              </a:rPr>
              <a:t>Poivre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noir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de </a:t>
            </a:r>
            <a:r>
              <a:rPr sz="1200" spc="-20" dirty="0">
                <a:solidFill>
                  <a:srgbClr val="221F1F"/>
                </a:solidFill>
                <a:latin typeface="Gadugi"/>
                <a:cs typeface="Gadugi"/>
              </a:rPr>
              <a:t>Tellichery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(Inde)  </a:t>
            </a:r>
            <a:r>
              <a:rPr sz="1200" spc="-15" dirty="0">
                <a:solidFill>
                  <a:srgbClr val="221F1F"/>
                </a:solidFill>
                <a:latin typeface="Gadugi"/>
                <a:cs typeface="Gadugi"/>
              </a:rPr>
              <a:t>Beurre</a:t>
            </a:r>
            <a:r>
              <a:rPr sz="1200" spc="-35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blanc</a:t>
            </a:r>
            <a:endParaRPr sz="1200" dirty="0">
              <a:latin typeface="Gadugi"/>
              <a:cs typeface="Gadugi"/>
            </a:endParaRPr>
          </a:p>
          <a:p>
            <a:pPr marL="158115" algn="ctr">
              <a:lnSpc>
                <a:spcPts val="1260"/>
              </a:lnSpc>
            </a:pP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Crème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aux </a:t>
            </a:r>
            <a:r>
              <a:rPr sz="1200" spc="-5" dirty="0">
                <a:solidFill>
                  <a:srgbClr val="221F1F"/>
                </a:solidFill>
                <a:latin typeface="Gadugi"/>
                <a:cs typeface="Gadugi"/>
              </a:rPr>
              <a:t>morilles (+6</a:t>
            </a:r>
            <a:r>
              <a:rPr sz="1200" spc="-5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221F1F"/>
                </a:solidFill>
                <a:latin typeface="Gadugi"/>
                <a:cs typeface="Gadugi"/>
              </a:rPr>
              <a:t>euros)</a:t>
            </a:r>
            <a:endParaRPr sz="1200" dirty="0">
              <a:latin typeface="Gadugi"/>
              <a:cs typeface="Gadugi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1089025" y="3385672"/>
            <a:ext cx="5391150" cy="0"/>
          </a:xfrm>
          <a:custGeom>
            <a:avLst/>
            <a:gdLst/>
            <a:ahLst/>
            <a:cxnLst/>
            <a:rect l="l" t="t" r="r" b="b"/>
            <a:pathLst>
              <a:path w="5391150">
                <a:moveTo>
                  <a:pt x="0" y="0"/>
                </a:moveTo>
                <a:lnTo>
                  <a:pt x="5391150" y="0"/>
                </a:lnTo>
              </a:path>
            </a:pathLst>
          </a:custGeom>
          <a:ln w="38100">
            <a:solidFill>
              <a:srgbClr val="221F1F"/>
            </a:solidFill>
            <a:headEnd type="stealth"/>
            <a:tailEnd type="stealt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3624579" y="3292475"/>
            <a:ext cx="327660" cy="198120"/>
          </a:xfrm>
          <a:custGeom>
            <a:avLst/>
            <a:gdLst/>
            <a:ahLst/>
            <a:cxnLst/>
            <a:rect l="l" t="t" r="r" b="b"/>
            <a:pathLst>
              <a:path w="327660" h="198120">
                <a:moveTo>
                  <a:pt x="163830" y="0"/>
                </a:moveTo>
                <a:lnTo>
                  <a:pt x="0" y="99059"/>
                </a:lnTo>
                <a:lnTo>
                  <a:pt x="163195" y="198119"/>
                </a:lnTo>
                <a:lnTo>
                  <a:pt x="327660" y="99059"/>
                </a:lnTo>
                <a:lnTo>
                  <a:pt x="163830" y="0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624579" y="3292475"/>
            <a:ext cx="327660" cy="198120"/>
          </a:xfrm>
          <a:custGeom>
            <a:avLst/>
            <a:gdLst/>
            <a:ahLst/>
            <a:cxnLst/>
            <a:rect l="l" t="t" r="r" b="b"/>
            <a:pathLst>
              <a:path w="327660" h="198120">
                <a:moveTo>
                  <a:pt x="163830" y="0"/>
                </a:moveTo>
                <a:lnTo>
                  <a:pt x="0" y="99059"/>
                </a:lnTo>
                <a:lnTo>
                  <a:pt x="163195" y="198119"/>
                </a:lnTo>
                <a:lnTo>
                  <a:pt x="327660" y="99059"/>
                </a:lnTo>
                <a:lnTo>
                  <a:pt x="163830" y="0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981251" y="6831519"/>
            <a:ext cx="5663529" cy="3335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962333" y="6904171"/>
            <a:ext cx="517842" cy="589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 txBox="1"/>
          <p:nvPr/>
        </p:nvSpPr>
        <p:spPr>
          <a:xfrm>
            <a:off x="1193800" y="6930773"/>
            <a:ext cx="5250815" cy="33002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6845" algn="ctr">
              <a:lnSpc>
                <a:spcPct val="100000"/>
              </a:lnSpc>
              <a:spcBef>
                <a:spcPts val="105"/>
              </a:spcBef>
            </a:pPr>
            <a:r>
              <a:rPr lang="fr-FR" sz="1200" b="1" spc="-5" dirty="0">
                <a:solidFill>
                  <a:srgbClr val="FFFFFF"/>
                </a:solidFill>
                <a:latin typeface="Century Gothic" panose="020B0502020202020204" pitchFamily="34" charset="0"/>
                <a:cs typeface="Times New Roman"/>
              </a:rPr>
              <a:t>SUGGESTIONS DU MOMENT</a:t>
            </a:r>
            <a:endParaRPr lang="fr-FR" sz="1200" b="1" dirty="0">
              <a:latin typeface="Century Gothic" panose="020B0502020202020204" pitchFamily="34" charset="0"/>
              <a:cs typeface="Times New Roman"/>
            </a:endParaRPr>
          </a:p>
          <a:p>
            <a:pPr marL="156845" algn="ctr">
              <a:lnSpc>
                <a:spcPct val="100000"/>
              </a:lnSpc>
              <a:spcBef>
                <a:spcPts val="105"/>
              </a:spcBef>
            </a:pPr>
            <a:endParaRPr lang="fr-FR" sz="800" b="1" dirty="0">
              <a:latin typeface="Century Gothic" panose="020B0502020202020204" pitchFamily="34" charset="0"/>
              <a:cs typeface="Times New Roman"/>
            </a:endParaRPr>
          </a:p>
          <a:p>
            <a:pPr marL="156845" algn="ctr">
              <a:lnSpc>
                <a:spcPct val="100000"/>
              </a:lnSpc>
              <a:spcBef>
                <a:spcPts val="105"/>
              </a:spcBef>
            </a:pPr>
            <a:r>
              <a:rPr lang="fr-FR" sz="1100" dirty="0" smtClean="0">
                <a:solidFill>
                  <a:schemeClr val="bg1"/>
                </a:solidFill>
                <a:latin typeface="Gadugi"/>
                <a:cs typeface="Gadugi"/>
              </a:rPr>
              <a:t>Salade de petits légumes au sésame, brochette de gambas grillé</a:t>
            </a:r>
            <a:endParaRPr lang="fr-FR" sz="1100" dirty="0">
              <a:solidFill>
                <a:schemeClr val="bg1"/>
              </a:solidFill>
              <a:latin typeface="Gadugi"/>
              <a:cs typeface="Gadugi"/>
            </a:endParaRPr>
          </a:p>
          <a:p>
            <a:pPr marL="156845" algn="ctr">
              <a:lnSpc>
                <a:spcPct val="100000"/>
              </a:lnSpc>
              <a:spcBef>
                <a:spcPts val="105"/>
              </a:spcBef>
            </a:pPr>
            <a:r>
              <a:rPr lang="fr-FR" sz="1100" dirty="0">
                <a:solidFill>
                  <a:schemeClr val="bg1"/>
                </a:solidFill>
                <a:latin typeface="Gadugi"/>
                <a:cs typeface="Gadugi"/>
              </a:rPr>
              <a:t>Ou</a:t>
            </a:r>
            <a:endParaRPr sz="1100" dirty="0">
              <a:solidFill>
                <a:schemeClr val="bg1"/>
              </a:solidFill>
              <a:latin typeface="Gadugi"/>
              <a:cs typeface="Gadugi"/>
            </a:endParaRPr>
          </a:p>
          <a:p>
            <a:pPr marL="106680" algn="ctr">
              <a:lnSpc>
                <a:spcPct val="100000"/>
              </a:lnSpc>
              <a:spcBef>
                <a:spcPts val="125"/>
              </a:spcBef>
            </a:pPr>
            <a:r>
              <a:rPr lang="fr-FR" sz="1100" spc="-5" dirty="0" smtClean="0">
                <a:solidFill>
                  <a:srgbClr val="FFFFFF"/>
                </a:solidFill>
                <a:latin typeface="Gadugi"/>
                <a:cs typeface="Gadugi"/>
              </a:rPr>
              <a:t>Galette de saumon fumé, crème aigrelette</a:t>
            </a:r>
            <a:endParaRPr sz="1100" dirty="0">
              <a:latin typeface="Gadugi"/>
              <a:cs typeface="Gadugi"/>
            </a:endParaRPr>
          </a:p>
          <a:p>
            <a:pPr marL="106680" algn="ctr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FFFF"/>
                </a:solidFill>
                <a:latin typeface="Gadugi"/>
                <a:cs typeface="Gadugi"/>
              </a:rPr>
              <a:t>--</a:t>
            </a:r>
            <a:endParaRPr lang="fr-FR" sz="11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 marL="1248410" marR="1136015" algn="ctr">
              <a:lnSpc>
                <a:spcPct val="111100"/>
              </a:lnSpc>
            </a:pPr>
            <a:r>
              <a:rPr lang="fr-FR" sz="1100" spc="-5" dirty="0" smtClean="0">
                <a:solidFill>
                  <a:srgbClr val="FFFFFF"/>
                </a:solidFill>
                <a:latin typeface="Gadugi"/>
                <a:cs typeface="Gadugi"/>
              </a:rPr>
              <a:t>Kebab d’agneau maison, pomme de </a:t>
            </a:r>
            <a:r>
              <a:rPr lang="fr-FR" sz="1100" spc="-5" smtClean="0">
                <a:solidFill>
                  <a:srgbClr val="FFFFFF"/>
                </a:solidFill>
                <a:latin typeface="Gadugi"/>
                <a:cs typeface="Gadugi"/>
              </a:rPr>
              <a:t>terre nouvelles</a:t>
            </a:r>
            <a:endParaRPr lang="fr-FR" sz="11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 marL="1248410" marR="1136015" algn="ctr">
              <a:lnSpc>
                <a:spcPct val="111100"/>
              </a:lnSpc>
            </a:pPr>
            <a:r>
              <a:rPr sz="1100" spc="5" dirty="0">
                <a:solidFill>
                  <a:srgbClr val="FFFFFF"/>
                </a:solidFill>
                <a:latin typeface="Gadugi"/>
                <a:cs typeface="Gadugi"/>
              </a:rPr>
              <a:t>O</a:t>
            </a:r>
            <a:r>
              <a:rPr lang="fr-FR" sz="1100" spc="5" dirty="0">
                <a:solidFill>
                  <a:srgbClr val="FFFFFF"/>
                </a:solidFill>
                <a:latin typeface="Gadugi"/>
                <a:cs typeface="Gadugi"/>
              </a:rPr>
              <a:t>u</a:t>
            </a:r>
          </a:p>
          <a:p>
            <a:pPr marL="1248410" marR="1136015" algn="ctr">
              <a:lnSpc>
                <a:spcPct val="111100"/>
              </a:lnSpc>
            </a:pPr>
            <a:r>
              <a:rPr lang="fr-FR" sz="1100" spc="5" dirty="0" smtClean="0">
                <a:solidFill>
                  <a:srgbClr val="FFFFFF"/>
                </a:solidFill>
                <a:latin typeface="Gadugi"/>
                <a:cs typeface="Gadugi"/>
              </a:rPr>
              <a:t>Filet de </a:t>
            </a:r>
            <a:r>
              <a:rPr lang="fr-FR" sz="1100" spc="5" dirty="0" smtClean="0">
                <a:solidFill>
                  <a:srgbClr val="FFFFFF"/>
                </a:solidFill>
                <a:latin typeface="Gadugi"/>
                <a:cs typeface="Gadugi"/>
              </a:rPr>
              <a:t>flétan meunière, embeurré de choux vert</a:t>
            </a:r>
            <a:endParaRPr lang="fr-FR" sz="1100" spc="5" dirty="0" smtClean="0">
              <a:solidFill>
                <a:srgbClr val="FFFFFF"/>
              </a:solidFill>
              <a:latin typeface="Gadugi"/>
              <a:cs typeface="Gadugi"/>
            </a:endParaRPr>
          </a:p>
          <a:p>
            <a:pPr marL="1248410" marR="1136015" algn="ctr">
              <a:lnSpc>
                <a:spcPct val="111100"/>
              </a:lnSpc>
            </a:pPr>
            <a:r>
              <a:rPr lang="fr-FR" sz="1100" spc="5" dirty="0" smtClean="0">
                <a:solidFill>
                  <a:srgbClr val="FFFFFF"/>
                </a:solidFill>
                <a:latin typeface="Gadugi"/>
                <a:cs typeface="Gadugi"/>
              </a:rPr>
              <a:t>Compotée de fenouil</a:t>
            </a:r>
          </a:p>
          <a:p>
            <a:pPr marL="106680" algn="ctr">
              <a:lnSpc>
                <a:spcPct val="100000"/>
              </a:lnSpc>
              <a:spcBef>
                <a:spcPts val="110"/>
              </a:spcBef>
            </a:pPr>
            <a:r>
              <a:rPr sz="1100" dirty="0" smtClean="0">
                <a:solidFill>
                  <a:srgbClr val="FFFFFF"/>
                </a:solidFill>
                <a:latin typeface="Gadugi"/>
                <a:cs typeface="Gadugi"/>
              </a:rPr>
              <a:t>--</a:t>
            </a:r>
            <a:endParaRPr lang="fr-FR" sz="1100" dirty="0" smtClean="0">
              <a:solidFill>
                <a:srgbClr val="FFFFFF"/>
              </a:solidFill>
              <a:latin typeface="Gadugi"/>
              <a:cs typeface="Gadugi"/>
            </a:endParaRPr>
          </a:p>
          <a:p>
            <a:pPr marL="106680" algn="ctr">
              <a:lnSpc>
                <a:spcPct val="100000"/>
              </a:lnSpc>
              <a:spcBef>
                <a:spcPts val="110"/>
              </a:spcBef>
            </a:pPr>
            <a:r>
              <a:rPr sz="1100" spc="-5" dirty="0" smtClean="0">
                <a:solidFill>
                  <a:srgbClr val="FFFFFF"/>
                </a:solidFill>
                <a:latin typeface="Gadugi"/>
                <a:cs typeface="Gadugi"/>
              </a:rPr>
              <a:t>Chariot </a:t>
            </a:r>
            <a:r>
              <a:rPr sz="1100" dirty="0">
                <a:solidFill>
                  <a:srgbClr val="FFFFFF"/>
                </a:solidFill>
                <a:latin typeface="Gadugi"/>
                <a:cs typeface="Gadugi"/>
              </a:rPr>
              <a:t>d</a:t>
            </a:r>
            <a:r>
              <a:rPr lang="fr-FR" sz="1100" dirty="0">
                <a:solidFill>
                  <a:srgbClr val="FFFFFF"/>
                </a:solidFill>
                <a:latin typeface="Gadugi"/>
                <a:cs typeface="Gadugi"/>
              </a:rPr>
              <a:t>e </a:t>
            </a:r>
            <a:r>
              <a:rPr sz="1100" spc="-5" dirty="0" err="1">
                <a:solidFill>
                  <a:srgbClr val="FFFFFF"/>
                </a:solidFill>
                <a:latin typeface="Gadugi"/>
                <a:cs typeface="Gadugi"/>
              </a:rPr>
              <a:t>fromages</a:t>
            </a:r>
            <a:endParaRPr lang="fr-FR" sz="1100" spc="-5" dirty="0">
              <a:solidFill>
                <a:srgbClr val="FFFFFF"/>
              </a:solidFill>
              <a:latin typeface="Gadugi"/>
              <a:cs typeface="Gadugi"/>
            </a:endParaRPr>
          </a:p>
          <a:p>
            <a:pPr marL="106680" algn="ctr">
              <a:lnSpc>
                <a:spcPct val="100000"/>
              </a:lnSpc>
              <a:spcBef>
                <a:spcPts val="110"/>
              </a:spcBef>
            </a:pPr>
            <a:r>
              <a:rPr sz="1100" spc="5" dirty="0" err="1">
                <a:solidFill>
                  <a:srgbClr val="FFFFFF"/>
                </a:solidFill>
                <a:latin typeface="Gadugi"/>
                <a:cs typeface="Gadugi"/>
              </a:rPr>
              <a:t>Ou</a:t>
            </a:r>
            <a:endParaRPr lang="fr-FR" sz="1100" dirty="0">
              <a:latin typeface="Gadugi"/>
              <a:cs typeface="Gadugi"/>
            </a:endParaRPr>
          </a:p>
          <a:p>
            <a:pPr marL="106680" algn="ctr">
              <a:lnSpc>
                <a:spcPct val="100000"/>
              </a:lnSpc>
              <a:spcBef>
                <a:spcPts val="110"/>
              </a:spcBef>
            </a:pPr>
            <a:r>
              <a:rPr sz="1100" spc="-5" dirty="0">
                <a:solidFill>
                  <a:srgbClr val="FFFFFF"/>
                </a:solidFill>
                <a:latin typeface="Gadugi"/>
                <a:cs typeface="Gadugi"/>
              </a:rPr>
              <a:t>Chariot </a:t>
            </a:r>
            <a:r>
              <a:rPr sz="1100" dirty="0">
                <a:solidFill>
                  <a:srgbClr val="FFFFFF"/>
                </a:solidFill>
                <a:latin typeface="Gadugi"/>
                <a:cs typeface="Gadugi"/>
              </a:rPr>
              <a:t>de</a:t>
            </a:r>
            <a:r>
              <a:rPr sz="1100" spc="-5" dirty="0">
                <a:solidFill>
                  <a:srgbClr val="FFFFFF"/>
                </a:solidFill>
                <a:latin typeface="Gadugi"/>
                <a:cs typeface="Gadugi"/>
              </a:rPr>
              <a:t> desserts</a:t>
            </a:r>
            <a:endParaRPr sz="135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Entrée</a:t>
            </a:r>
            <a:r>
              <a:rPr sz="1200" spc="-1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+</a:t>
            </a:r>
            <a:r>
              <a:rPr sz="1200" spc="-1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plat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ou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plat +</a:t>
            </a:r>
            <a:r>
              <a:rPr sz="1200" spc="-1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dessert</a:t>
            </a:r>
            <a:r>
              <a:rPr sz="1200" spc="-17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..............................................................................</a:t>
            </a:r>
            <a:r>
              <a:rPr sz="1200" spc="-125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Gadugi"/>
                <a:cs typeface="Gadugi"/>
              </a:rPr>
              <a:t>24.00</a:t>
            </a:r>
            <a:endParaRPr sz="120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Entrée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+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plat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+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 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dessert…………………………………</a:t>
            </a:r>
            <a:r>
              <a:rPr lang="fr-FR" sz="1200" dirty="0">
                <a:solidFill>
                  <a:srgbClr val="FFFFFF"/>
                </a:solidFill>
                <a:latin typeface="Gadugi"/>
                <a:cs typeface="Gadugi"/>
              </a:rPr>
              <a:t>……………………………………….</a:t>
            </a:r>
            <a:r>
              <a:rPr sz="1200" dirty="0">
                <a:solidFill>
                  <a:srgbClr val="FFFFFF"/>
                </a:solidFill>
                <a:latin typeface="Gadugi"/>
                <a:cs typeface="Gadugi"/>
              </a:rPr>
              <a:t>29.00</a:t>
            </a:r>
            <a:endParaRPr sz="1200" dirty="0">
              <a:latin typeface="Gadugi"/>
              <a:cs typeface="Gadugi"/>
            </a:endParaRPr>
          </a:p>
        </p:txBody>
      </p:sp>
      <p:sp>
        <p:nvSpPr>
          <p:cNvPr id="347" name="object 347"/>
          <p:cNvSpPr txBox="1">
            <a:spLocks noGrp="1"/>
          </p:cNvSpPr>
          <p:nvPr>
            <p:ph type="ftr" sz="quarter" idx="5"/>
          </p:nvPr>
        </p:nvSpPr>
        <p:spPr>
          <a:xfrm>
            <a:off x="947420" y="10152811"/>
            <a:ext cx="5617209" cy="3449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0"/>
              </a:spcBef>
            </a:pPr>
            <a:r>
              <a:rPr spc="-5" dirty="0"/>
              <a:t>Tous nos prix sont en euros. Prix nets, service</a:t>
            </a:r>
            <a:r>
              <a:rPr spc="55" dirty="0"/>
              <a:t> </a:t>
            </a:r>
            <a:r>
              <a:rPr spc="-5" dirty="0"/>
              <a:t>compris.</a:t>
            </a:r>
          </a:p>
          <a:p>
            <a:pPr marL="12700" marR="5080" algn="ctr">
              <a:lnSpc>
                <a:spcPts val="819"/>
              </a:lnSpc>
              <a:spcBef>
                <a:spcPts val="114"/>
              </a:spcBef>
            </a:pPr>
            <a:r>
              <a:rPr spc="-15" dirty="0"/>
              <a:t>Vous </a:t>
            </a:r>
            <a:r>
              <a:rPr spc="-5" dirty="0"/>
              <a:t>êtes allergique? </a:t>
            </a:r>
            <a:r>
              <a:rPr spc="5" dirty="0"/>
              <a:t>Merci</a:t>
            </a:r>
            <a:r>
              <a:rPr lang="fr-FR" spc="5" dirty="0"/>
              <a:t> </a:t>
            </a:r>
            <a:r>
              <a:rPr spc="5" dirty="0"/>
              <a:t>de </a:t>
            </a:r>
            <a:r>
              <a:rPr dirty="0"/>
              <a:t>nous </a:t>
            </a:r>
            <a:r>
              <a:rPr spc="-5" dirty="0"/>
              <a:t>interroger. </a:t>
            </a:r>
            <a:r>
              <a:rPr dirty="0"/>
              <a:t>Des </a:t>
            </a:r>
            <a:r>
              <a:rPr spc="-5" dirty="0"/>
              <a:t>informations sur </a:t>
            </a:r>
            <a:r>
              <a:rPr dirty="0"/>
              <a:t>les </a:t>
            </a:r>
            <a:r>
              <a:rPr spc="-5" dirty="0"/>
              <a:t>allergènes à </a:t>
            </a:r>
            <a:r>
              <a:rPr spc="-5" dirty="0" err="1"/>
              <a:t>déclaration</a:t>
            </a:r>
            <a:r>
              <a:rPr lang="fr-FR" spc="-5" dirty="0"/>
              <a:t> </a:t>
            </a:r>
            <a:r>
              <a:rPr spc="-5" dirty="0"/>
              <a:t> </a:t>
            </a:r>
            <a:r>
              <a:rPr dirty="0" err="1"/>
              <a:t>obligatoire</a:t>
            </a:r>
            <a:r>
              <a:rPr lang="fr-FR" dirty="0"/>
              <a:t>  </a:t>
            </a:r>
            <a:r>
              <a:rPr dirty="0" err="1"/>
              <a:t>contenus</a:t>
            </a:r>
            <a:r>
              <a:rPr dirty="0"/>
              <a:t> </a:t>
            </a:r>
            <a:r>
              <a:rPr spc="-5" dirty="0"/>
              <a:t>dans les plats vous seront  transmises par </a:t>
            </a:r>
            <a:r>
              <a:rPr dirty="0"/>
              <a:t>le </a:t>
            </a:r>
            <a:r>
              <a:rPr spc="-5" dirty="0"/>
              <a:t>personnel</a:t>
            </a:r>
            <a:r>
              <a:rPr spc="160" dirty="0"/>
              <a:t> </a:t>
            </a:r>
            <a:r>
              <a:rPr dirty="0"/>
              <a:t>du</a:t>
            </a:r>
            <a:r>
              <a:rPr lang="fr-FR"/>
              <a:t>  </a:t>
            </a:r>
            <a:r>
              <a:t>restaurant</a:t>
            </a:r>
            <a:r>
              <a:rPr dirty="0"/>
              <a:t>.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72E55325-4CAA-420A-A8D5-E0C2163F3CC5}"/>
              </a:ext>
            </a:extLst>
          </p:cNvPr>
          <p:cNvSpPr/>
          <p:nvPr/>
        </p:nvSpPr>
        <p:spPr>
          <a:xfrm>
            <a:off x="667739" y="1398293"/>
            <a:ext cx="2854325" cy="1646275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4794CD80-E4BD-4058-B5C4-91BE61AE6226}"/>
              </a:ext>
            </a:extLst>
          </p:cNvPr>
          <p:cNvSpPr/>
          <p:nvPr/>
        </p:nvSpPr>
        <p:spPr>
          <a:xfrm>
            <a:off x="4047138" y="1398293"/>
            <a:ext cx="2854325" cy="1649258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bject 409">
            <a:extLst>
              <a:ext uri="{FF2B5EF4-FFF2-40B4-BE49-F238E27FC236}">
                <a16:creationId xmlns:a16="http://schemas.microsoft.com/office/drawing/2014/main" id="{00351DC0-E095-4BBF-875E-CEB06DCE1621}"/>
              </a:ext>
            </a:extLst>
          </p:cNvPr>
          <p:cNvSpPr/>
          <p:nvPr/>
        </p:nvSpPr>
        <p:spPr>
          <a:xfrm flipV="1">
            <a:off x="745955" y="3779522"/>
            <a:ext cx="2394928" cy="45719"/>
          </a:xfrm>
          <a:custGeom>
            <a:avLst/>
            <a:gdLst/>
            <a:ahLst/>
            <a:cxnLst/>
            <a:rect l="l" t="t" r="r" b="b"/>
            <a:pathLst>
              <a:path w="2484755">
                <a:moveTo>
                  <a:pt x="0" y="0"/>
                </a:moveTo>
                <a:lnTo>
                  <a:pt x="2484755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411">
            <a:extLst>
              <a:ext uri="{FF2B5EF4-FFF2-40B4-BE49-F238E27FC236}">
                <a16:creationId xmlns:a16="http://schemas.microsoft.com/office/drawing/2014/main" id="{DB50BB74-B24E-488A-94DD-BC62003113DA}"/>
              </a:ext>
            </a:extLst>
          </p:cNvPr>
          <p:cNvSpPr/>
          <p:nvPr/>
        </p:nvSpPr>
        <p:spPr>
          <a:xfrm flipV="1">
            <a:off x="4699000" y="3779522"/>
            <a:ext cx="2246165" cy="45719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19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412">
            <a:extLst>
              <a:ext uri="{FF2B5EF4-FFF2-40B4-BE49-F238E27FC236}">
                <a16:creationId xmlns:a16="http://schemas.microsoft.com/office/drawing/2014/main" id="{E87E44B6-C068-4407-A6B6-ED322CCC05A7}"/>
              </a:ext>
            </a:extLst>
          </p:cNvPr>
          <p:cNvSpPr txBox="1"/>
          <p:nvPr/>
        </p:nvSpPr>
        <p:spPr>
          <a:xfrm>
            <a:off x="652779" y="3672841"/>
            <a:ext cx="65608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600" b="1" spc="-10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LES</a:t>
            </a:r>
            <a:r>
              <a:rPr lang="fr-FR" sz="1600" b="1" spc="-5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 FROMAGES</a:t>
            </a:r>
            <a:endParaRPr lang="fr-FR" sz="1200" spc="-5" dirty="0">
              <a:latin typeface="Gadugi"/>
              <a:cs typeface="Gadugi"/>
            </a:endParaRP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C4178A50-D38C-412B-A081-21E1C56672A6}"/>
              </a:ext>
            </a:extLst>
          </p:cNvPr>
          <p:cNvSpPr txBox="1"/>
          <p:nvPr/>
        </p:nvSpPr>
        <p:spPr>
          <a:xfrm>
            <a:off x="596900" y="5031095"/>
            <a:ext cx="6388100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Les incontournables "Mémoire </a:t>
            </a:r>
            <a:r>
              <a:rPr lang="fr-FR" sz="1200" b="1" u="sng" dirty="0">
                <a:solidFill>
                  <a:srgbClr val="221F1F"/>
                </a:solidFill>
                <a:latin typeface="Arial"/>
                <a:cs typeface="Arial"/>
              </a:rPr>
              <a:t>du</a:t>
            </a:r>
            <a:r>
              <a:rPr lang="fr-FR" sz="1200" b="1" u="sng" spc="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Central"  :</a:t>
            </a:r>
          </a:p>
          <a:p>
            <a:pPr marL="12700">
              <a:lnSpc>
                <a:spcPct val="100000"/>
              </a:lnSpc>
            </a:pP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Crêpes Suzette, flambées 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au guéridon</a:t>
            </a:r>
            <a:r>
              <a:rPr lang="fr-FR" sz="1200" spc="-70" dirty="0">
                <a:solidFill>
                  <a:srgbClr val="221F1F"/>
                </a:solidFill>
                <a:latin typeface="Gadugi"/>
                <a:cs typeface="Gadugi"/>
              </a:rPr>
              <a:t>..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.........................................................................................................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8,50</a:t>
            </a:r>
            <a:endParaRPr lang="fr-FR" sz="120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Chariot</a:t>
            </a:r>
            <a:r>
              <a:rPr lang="fr-FR" sz="1200" spc="-2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de</a:t>
            </a:r>
            <a:r>
              <a:rPr lang="fr-FR" sz="1200" spc="-13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pâtisseries.........................................................................................................................................</a:t>
            </a:r>
            <a:r>
              <a:rPr lang="fr-FR" sz="1200" spc="-13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spc="-30" dirty="0">
                <a:solidFill>
                  <a:srgbClr val="221F1F"/>
                </a:solidFill>
                <a:latin typeface="Gadugi"/>
                <a:cs typeface="Gadugi"/>
              </a:rPr>
              <a:t>12.00</a:t>
            </a:r>
          </a:p>
          <a:p>
            <a:pPr marL="12700"/>
            <a:r>
              <a:rPr lang="fr-FR" sz="1200" spc="-15" dirty="0">
                <a:solidFill>
                  <a:srgbClr val="221F1F"/>
                </a:solidFill>
                <a:latin typeface="Gadugi"/>
                <a:cs typeface="Gadugi"/>
              </a:rPr>
              <a:t>Baba au rhum « Don Papa »…………………………</a:t>
            </a:r>
            <a:r>
              <a:rPr lang="fr-FR" sz="1200" dirty="0">
                <a:solidFill>
                  <a:srgbClr val="221F1F"/>
                </a:solidFill>
                <a:latin typeface="Gadugi"/>
                <a:cs typeface="Gadugi"/>
              </a:rPr>
              <a:t>...............................................................................................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9.00</a:t>
            </a:r>
            <a:b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</a:br>
            <a:endParaRPr lang="fr-FR" sz="1200" b="1" u="sng" spc="-5" dirty="0">
              <a:solidFill>
                <a:srgbClr val="221F1F"/>
              </a:solidFill>
              <a:latin typeface="Gadugi"/>
              <a:cs typeface="Arial"/>
            </a:endParaRPr>
          </a:p>
          <a:p>
            <a:pPr marL="12700"/>
            <a:r>
              <a:rPr lang="fr-FR" sz="1200" b="1" u="sng" spc="-5" dirty="0">
                <a:solidFill>
                  <a:srgbClr val="221F1F"/>
                </a:solidFill>
                <a:latin typeface="Arial"/>
                <a:cs typeface="Arial"/>
              </a:rPr>
              <a:t>Au fil des saisons </a:t>
            </a:r>
            <a:r>
              <a:rPr lang="fr-FR" sz="1200" b="1" u="sng" spc="-5" dirty="0" smtClean="0">
                <a:solidFill>
                  <a:srgbClr val="221F1F"/>
                </a:solidFill>
                <a:latin typeface="Arial"/>
                <a:cs typeface="Arial"/>
              </a:rPr>
              <a:t>:</a:t>
            </a:r>
            <a:r>
              <a:rPr lang="fr-FR" sz="1200" dirty="0" smtClean="0">
                <a:solidFill>
                  <a:srgbClr val="221F1F"/>
                </a:solidFill>
                <a:latin typeface="Gadugi" panose="020B0502040204020203" pitchFamily="34" charset="0"/>
                <a:ea typeface="Gadugi" panose="020B0502040204020203" pitchFamily="34" charset="0"/>
                <a:cs typeface="Gadugi"/>
              </a:rPr>
              <a:t> </a:t>
            </a:r>
            <a:endParaRPr lang="fr-FR"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lang="fr-FR" sz="1200" spc="-30" dirty="0">
                <a:solidFill>
                  <a:srgbClr val="221F1F"/>
                </a:solidFill>
                <a:latin typeface="Gadugi"/>
                <a:cs typeface="Gadugi"/>
              </a:rPr>
              <a:t>Coupe glacée </a:t>
            </a:r>
            <a:r>
              <a:rPr lang="fr-FR" sz="1200" spc="-25" dirty="0">
                <a:solidFill>
                  <a:srgbClr val="221F1F"/>
                </a:solidFill>
                <a:latin typeface="Gadugi"/>
                <a:cs typeface="Gadugi"/>
              </a:rPr>
              <a:t>aux </a:t>
            </a:r>
            <a:r>
              <a:rPr lang="fr-FR" sz="1200" spc="-30" dirty="0">
                <a:solidFill>
                  <a:srgbClr val="221F1F"/>
                </a:solidFill>
                <a:latin typeface="Gadugi"/>
                <a:cs typeface="Gadugi"/>
              </a:rPr>
              <a:t>véritables </a:t>
            </a:r>
            <a:r>
              <a:rPr lang="fr-FR" sz="1200" spc="-30" dirty="0" err="1">
                <a:solidFill>
                  <a:srgbClr val="221F1F"/>
                </a:solidFill>
                <a:latin typeface="Gadugi"/>
                <a:cs typeface="Gadugi"/>
              </a:rPr>
              <a:t>griottines</a:t>
            </a:r>
            <a:r>
              <a:rPr lang="fr-FR" sz="1200" spc="-30" dirty="0">
                <a:solidFill>
                  <a:srgbClr val="221F1F"/>
                </a:solidFill>
                <a:latin typeface="Gadugi"/>
                <a:cs typeface="Gadugi"/>
              </a:rPr>
              <a:t> </a:t>
            </a:r>
            <a:r>
              <a:rPr lang="fr-FR" sz="1200" spc="-5" dirty="0">
                <a:solidFill>
                  <a:srgbClr val="221F1F"/>
                </a:solidFill>
                <a:latin typeface="Gadugi"/>
                <a:cs typeface="Gadugi"/>
              </a:rPr>
              <a:t>Peureux............................................................................................10.00</a:t>
            </a:r>
            <a:endParaRPr lang="fr-FR" sz="1200" dirty="0">
              <a:latin typeface="Gadugi"/>
              <a:cs typeface="Gadugi"/>
            </a:endParaRPr>
          </a:p>
        </p:txBody>
      </p:sp>
      <p:sp>
        <p:nvSpPr>
          <p:cNvPr id="28" name="object 409">
            <a:extLst>
              <a:ext uri="{FF2B5EF4-FFF2-40B4-BE49-F238E27FC236}">
                <a16:creationId xmlns:a16="http://schemas.microsoft.com/office/drawing/2014/main" id="{E98A8C62-EAF1-4832-A6E1-3424EC4CD72A}"/>
              </a:ext>
            </a:extLst>
          </p:cNvPr>
          <p:cNvSpPr/>
          <p:nvPr/>
        </p:nvSpPr>
        <p:spPr>
          <a:xfrm flipV="1">
            <a:off x="656420" y="4770756"/>
            <a:ext cx="2484000" cy="45719"/>
          </a:xfrm>
          <a:custGeom>
            <a:avLst/>
            <a:gdLst/>
            <a:ahLst/>
            <a:cxnLst/>
            <a:rect l="l" t="t" r="r" b="b"/>
            <a:pathLst>
              <a:path w="2484755">
                <a:moveTo>
                  <a:pt x="0" y="0"/>
                </a:moveTo>
                <a:lnTo>
                  <a:pt x="2484755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11">
            <a:extLst>
              <a:ext uri="{FF2B5EF4-FFF2-40B4-BE49-F238E27FC236}">
                <a16:creationId xmlns:a16="http://schemas.microsoft.com/office/drawing/2014/main" id="{8E439ECE-A7AA-4F2D-8051-4B7FE994AFEC}"/>
              </a:ext>
            </a:extLst>
          </p:cNvPr>
          <p:cNvSpPr/>
          <p:nvPr/>
        </p:nvSpPr>
        <p:spPr>
          <a:xfrm flipV="1">
            <a:off x="4501000" y="4770756"/>
            <a:ext cx="2484000" cy="45719"/>
          </a:xfrm>
          <a:custGeom>
            <a:avLst/>
            <a:gdLst/>
            <a:ahLst/>
            <a:cxnLst/>
            <a:rect l="l" t="t" r="r" b="b"/>
            <a:pathLst>
              <a:path w="2484120">
                <a:moveTo>
                  <a:pt x="0" y="0"/>
                </a:moveTo>
                <a:lnTo>
                  <a:pt x="2484119" y="0"/>
                </a:lnTo>
              </a:path>
            </a:pathLst>
          </a:custGeom>
          <a:ln w="63500" cmpd="thickThin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12">
            <a:extLst>
              <a:ext uri="{FF2B5EF4-FFF2-40B4-BE49-F238E27FC236}">
                <a16:creationId xmlns:a16="http://schemas.microsoft.com/office/drawing/2014/main" id="{7BA3D344-8D02-42C8-A1CF-EF83586F2559}"/>
              </a:ext>
            </a:extLst>
          </p:cNvPr>
          <p:cNvSpPr txBox="1"/>
          <p:nvPr/>
        </p:nvSpPr>
        <p:spPr>
          <a:xfrm>
            <a:off x="563244" y="4664075"/>
            <a:ext cx="6560821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600" b="1" spc="-10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LES</a:t>
            </a:r>
            <a:r>
              <a:rPr lang="fr-FR" sz="1600" b="1" spc="-5" dirty="0">
                <a:solidFill>
                  <a:srgbClr val="221F1F"/>
                </a:solidFill>
                <a:latin typeface="Century Gothic" panose="020B0502020202020204" pitchFamily="34" charset="0"/>
                <a:cs typeface="Times New Roman"/>
              </a:rPr>
              <a:t> DESSERTS</a:t>
            </a:r>
            <a:endParaRPr lang="fr-FR" sz="1200" spc="-5" dirty="0">
              <a:latin typeface="Gadugi"/>
              <a:cs typeface="Gadug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14039</TotalTime>
  <Words>572</Words>
  <Application>Microsoft Office PowerPoint</Application>
  <PresentationFormat>Personnalisé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Gadugi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LEMOINE</dc:creator>
  <cp:lastModifiedBy>IBIS STYLES Dijon Central OM1</cp:lastModifiedBy>
  <cp:revision>378</cp:revision>
  <cp:lastPrinted>2021-08-02T08:00:17Z</cp:lastPrinted>
  <dcterms:created xsi:type="dcterms:W3CDTF">2020-06-04T07:23:21Z</dcterms:created>
  <dcterms:modified xsi:type="dcterms:W3CDTF">2021-08-02T08:00:35Z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2020-06-04T00:00:00Z</vt:filetime>
  </property>
</Properties>
</file>