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67" r:id="rId3"/>
    <p:sldId id="268" r:id="rId4"/>
    <p:sldId id="264" r:id="rId5"/>
    <p:sldId id="258" r:id="rId6"/>
    <p:sldId id="263" r:id="rId7"/>
    <p:sldId id="256" r:id="rId8"/>
    <p:sldId id="257" r:id="rId9"/>
    <p:sldId id="261" r:id="rId10"/>
  </p:sldIdLst>
  <p:sldSz cx="7559675" cy="7559675"/>
  <p:notesSz cx="992505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44E"/>
    <a:srgbClr val="66585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346" y="102"/>
      </p:cViewPr>
      <p:guideLst>
        <p:guide orient="horz" pos="238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629" cy="3401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1104" y="0"/>
            <a:ext cx="4301629" cy="3401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F701-181C-4CE4-A10B-C8D831CDB4A3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4341"/>
            <a:ext cx="4301629" cy="3401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1104" y="6454341"/>
            <a:ext cx="4301629" cy="3401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2E91E-B2DD-45A4-8B59-666B00656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033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0856" cy="340905"/>
          </a:xfrm>
          <a:prstGeom prst="rect">
            <a:avLst/>
          </a:prstGeom>
        </p:spPr>
        <p:txBody>
          <a:bodyPr vert="horz" lIns="91673" tIns="45837" rIns="91673" bIns="458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1899" y="0"/>
            <a:ext cx="4300856" cy="340905"/>
          </a:xfrm>
          <a:prstGeom prst="rect">
            <a:avLst/>
          </a:prstGeom>
        </p:spPr>
        <p:txBody>
          <a:bodyPr vert="horz" lIns="91673" tIns="45837" rIns="91673" bIns="45837" rtlCol="0"/>
          <a:lstStyle>
            <a:lvl1pPr algn="r">
              <a:defRPr sz="1200"/>
            </a:lvl1pPr>
          </a:lstStyle>
          <a:p>
            <a:fld id="{A9966F25-641C-4076-875F-22792B43B05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4763" y="847725"/>
            <a:ext cx="229552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3" tIns="45837" rIns="91673" bIns="45837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506" y="3269856"/>
            <a:ext cx="7940040" cy="2675335"/>
          </a:xfrm>
          <a:prstGeom prst="rect">
            <a:avLst/>
          </a:prstGeom>
        </p:spPr>
        <p:txBody>
          <a:bodyPr vert="horz" lIns="91673" tIns="45837" rIns="91673" bIns="4583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6453598"/>
            <a:ext cx="4300856" cy="340904"/>
          </a:xfrm>
          <a:prstGeom prst="rect">
            <a:avLst/>
          </a:prstGeom>
        </p:spPr>
        <p:txBody>
          <a:bodyPr vert="horz" lIns="91673" tIns="45837" rIns="91673" bIns="458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1899" y="6453598"/>
            <a:ext cx="4300856" cy="340904"/>
          </a:xfrm>
          <a:prstGeom prst="rect">
            <a:avLst/>
          </a:prstGeom>
        </p:spPr>
        <p:txBody>
          <a:bodyPr vert="horz" lIns="91673" tIns="45837" rIns="91673" bIns="45837" rtlCol="0" anchor="b"/>
          <a:lstStyle>
            <a:lvl1pPr algn="r">
              <a:defRPr sz="1200"/>
            </a:lvl1pPr>
          </a:lstStyle>
          <a:p>
            <a:fld id="{3D70E121-1C41-4A2E-A565-741B455D846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3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0E121-1C41-4A2E-A565-741B455D84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30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0E121-1C41-4A2E-A565-741B455D84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8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0E121-1C41-4A2E-A565-741B455D84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2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0E121-1C41-4A2E-A565-741B455D84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53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0E121-1C41-4A2E-A565-741B455D84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5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5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8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7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1" indent="0" algn="ctr">
              <a:buNone/>
              <a:defRPr sz="1654"/>
            </a:lvl2pPr>
            <a:lvl3pPr marL="755921" indent="0" algn="ctr">
              <a:buNone/>
              <a:defRPr sz="1488"/>
            </a:lvl3pPr>
            <a:lvl4pPr marL="1133882" indent="0" algn="ctr">
              <a:buNone/>
              <a:defRPr sz="1323"/>
            </a:lvl4pPr>
            <a:lvl5pPr marL="1511843" indent="0" algn="ctr">
              <a:buNone/>
              <a:defRPr sz="1323"/>
            </a:lvl5pPr>
            <a:lvl6pPr marL="1889802" indent="0" algn="ctr">
              <a:buNone/>
              <a:defRPr sz="1323"/>
            </a:lvl6pPr>
            <a:lvl7pPr marL="2267763" indent="0" algn="ctr">
              <a:buNone/>
              <a:defRPr sz="1323"/>
            </a:lvl7pPr>
            <a:lvl8pPr marL="2645724" indent="0" algn="ctr">
              <a:buNone/>
              <a:defRPr sz="1323"/>
            </a:lvl8pPr>
            <a:lvl9pPr marL="3023684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16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928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9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5921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88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4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76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6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41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3"/>
            <a:ext cx="3212862" cy="479654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012413"/>
            <a:ext cx="3212862" cy="479654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541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402485"/>
            <a:ext cx="6520220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1853171"/>
            <a:ext cx="3198096" cy="90821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1" indent="0">
              <a:buNone/>
              <a:defRPr sz="1654" b="1"/>
            </a:lvl2pPr>
            <a:lvl3pPr marL="755921" indent="0">
              <a:buNone/>
              <a:defRPr sz="1488" b="1"/>
            </a:lvl3pPr>
            <a:lvl4pPr marL="1133882" indent="0">
              <a:buNone/>
              <a:defRPr sz="1323" b="1"/>
            </a:lvl4pPr>
            <a:lvl5pPr marL="1511843" indent="0">
              <a:buNone/>
              <a:defRPr sz="1323" b="1"/>
            </a:lvl5pPr>
            <a:lvl6pPr marL="1889802" indent="0">
              <a:buNone/>
              <a:defRPr sz="1323" b="1"/>
            </a:lvl6pPr>
            <a:lvl7pPr marL="2267763" indent="0">
              <a:buNone/>
              <a:defRPr sz="1323" b="1"/>
            </a:lvl7pPr>
            <a:lvl8pPr marL="2645724" indent="0">
              <a:buNone/>
              <a:defRPr sz="1323" b="1"/>
            </a:lvl8pPr>
            <a:lvl9pPr marL="3023684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2761381"/>
            <a:ext cx="3198096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1" indent="0">
              <a:buNone/>
              <a:defRPr sz="1654" b="1"/>
            </a:lvl2pPr>
            <a:lvl3pPr marL="755921" indent="0">
              <a:buNone/>
              <a:defRPr sz="1488" b="1"/>
            </a:lvl3pPr>
            <a:lvl4pPr marL="1133882" indent="0">
              <a:buNone/>
              <a:defRPr sz="1323" b="1"/>
            </a:lvl4pPr>
            <a:lvl5pPr marL="1511843" indent="0">
              <a:buNone/>
              <a:defRPr sz="1323" b="1"/>
            </a:lvl5pPr>
            <a:lvl6pPr marL="1889802" indent="0">
              <a:buNone/>
              <a:defRPr sz="1323" b="1"/>
            </a:lvl6pPr>
            <a:lvl7pPr marL="2267763" indent="0">
              <a:buNone/>
              <a:defRPr sz="1323" b="1"/>
            </a:lvl7pPr>
            <a:lvl8pPr marL="2645724" indent="0">
              <a:buNone/>
              <a:defRPr sz="1323" b="1"/>
            </a:lvl8pPr>
            <a:lvl9pPr marL="3023684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706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312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031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503979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6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2267903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1" indent="0">
              <a:buNone/>
              <a:defRPr sz="1157"/>
            </a:lvl2pPr>
            <a:lvl3pPr marL="755921" indent="0">
              <a:buNone/>
              <a:defRPr sz="992"/>
            </a:lvl3pPr>
            <a:lvl4pPr marL="1133882" indent="0">
              <a:buNone/>
              <a:defRPr sz="827"/>
            </a:lvl4pPr>
            <a:lvl5pPr marL="1511843" indent="0">
              <a:buNone/>
              <a:defRPr sz="827"/>
            </a:lvl5pPr>
            <a:lvl6pPr marL="1889802" indent="0">
              <a:buNone/>
              <a:defRPr sz="827"/>
            </a:lvl6pPr>
            <a:lvl7pPr marL="2267763" indent="0">
              <a:buNone/>
              <a:defRPr sz="827"/>
            </a:lvl7pPr>
            <a:lvl8pPr marL="2645724" indent="0">
              <a:buNone/>
              <a:defRPr sz="827"/>
            </a:lvl8pPr>
            <a:lvl9pPr marL="3023684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34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8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503979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6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1" indent="0">
              <a:buNone/>
              <a:defRPr sz="2315"/>
            </a:lvl2pPr>
            <a:lvl3pPr marL="755921" indent="0">
              <a:buNone/>
              <a:defRPr sz="1984"/>
            </a:lvl3pPr>
            <a:lvl4pPr marL="1133882" indent="0">
              <a:buNone/>
              <a:defRPr sz="1654"/>
            </a:lvl4pPr>
            <a:lvl5pPr marL="1511843" indent="0">
              <a:buNone/>
              <a:defRPr sz="1654"/>
            </a:lvl5pPr>
            <a:lvl6pPr marL="1889802" indent="0">
              <a:buNone/>
              <a:defRPr sz="1654"/>
            </a:lvl6pPr>
            <a:lvl7pPr marL="2267763" indent="0">
              <a:buNone/>
              <a:defRPr sz="1654"/>
            </a:lvl7pPr>
            <a:lvl8pPr marL="2645724" indent="0">
              <a:buNone/>
              <a:defRPr sz="1654"/>
            </a:lvl8pPr>
            <a:lvl9pPr marL="3023684" indent="0">
              <a:buNone/>
              <a:defRPr sz="1654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2267903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1" indent="0">
              <a:buNone/>
              <a:defRPr sz="1157"/>
            </a:lvl2pPr>
            <a:lvl3pPr marL="755921" indent="0">
              <a:buNone/>
              <a:defRPr sz="992"/>
            </a:lvl3pPr>
            <a:lvl4pPr marL="1133882" indent="0">
              <a:buNone/>
              <a:defRPr sz="827"/>
            </a:lvl4pPr>
            <a:lvl5pPr marL="1511843" indent="0">
              <a:buNone/>
              <a:defRPr sz="827"/>
            </a:lvl5pPr>
            <a:lvl6pPr marL="1889802" indent="0">
              <a:buNone/>
              <a:defRPr sz="827"/>
            </a:lvl6pPr>
            <a:lvl7pPr marL="2267763" indent="0">
              <a:buNone/>
              <a:defRPr sz="827"/>
            </a:lvl7pPr>
            <a:lvl8pPr marL="2645724" indent="0">
              <a:buNone/>
              <a:defRPr sz="827"/>
            </a:lvl8pPr>
            <a:lvl9pPr marL="3023684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924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253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4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1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1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5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9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A702-B348-4AB5-9B1A-622223FA6AD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BC75-47FE-4585-AA32-9FC8A94375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5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402485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012413"/>
            <a:ext cx="6520220" cy="4796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1"/>
            <a:ext cx="1700927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7A8F-7EE9-4BC2-97F7-F49AE4A303B5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7006701"/>
            <a:ext cx="2551390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7006701"/>
            <a:ext cx="1700927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9657-51F7-4217-8529-74CF8DF35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73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21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0" indent="-188980" algn="l" defTabSz="755921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41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02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2862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22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783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43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04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665" indent="-188980" algn="l" defTabSz="755921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1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21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882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43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02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763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24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684" algn="l" defTabSz="755921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4371" y="747047"/>
            <a:ext cx="7065340" cy="156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Kir du Chanoine( Bourgogne Aligoté et Cassis de Dijon) (15 cl)				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6.50</a:t>
            </a:r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r>
              <a:rPr lang="fr-FR" sz="1105" i="1" dirty="0">
                <a:solidFill>
                  <a:prstClr val="black"/>
                </a:solidFill>
                <a:latin typeface="Century Gothic" panose="020B0502020202020204" pitchFamily="34" charset="0"/>
              </a:rPr>
              <a:t>Nos autres crèmes de Dijon : Pêche et framboise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Coupe de Crémant, Bailly Lapierre (15 cl)                                                                              7.00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Coupe de Crémant et cassis de Dijon (15 cl)                                                                         8.00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Coupe de 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Champagne 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(15 cl)									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12.00</a:t>
            </a:r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Kir Royal </a:t>
            </a:r>
            <a:r>
              <a:rPr lang="fr-FR" sz="1206" i="1" dirty="0">
                <a:solidFill>
                  <a:prstClr val="black"/>
                </a:solidFill>
                <a:latin typeface="Century Gothic" panose="020B0502020202020204" pitchFamily="34" charset="0"/>
              </a:rPr>
              <a:t>(Champagne et Cassis de Dijon) 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(15 )						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12.00</a:t>
            </a:r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Anisés (Ricard, Pernod, Pastis 51)(2 cl)								5.00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Suze, Martini (blanc, rouge, rosé), Porto « 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Sandeman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 » (blanc, rouge) (6 cl)		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5.00</a:t>
            </a:r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371" y="2672501"/>
            <a:ext cx="7041155" cy="1020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						                                                                    2 cl	             4 cl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Clan Campbell, Jameson 				                                              4.00	            6.50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Chivas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Regal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« 12 ans d’âge »,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Glenlivet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, Four Roses                                           5.00	            9.00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Jack Daniels					                                                         5.00 	 9.00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Mac Malden « Le Charolais » ,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Oban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« 14ans d’âge »,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Ardbeg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Aberlour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        5.50           10.00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4371" y="4266388"/>
            <a:ext cx="7151861" cy="2875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9303"/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Get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27,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Get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31 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(4cl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)											7.50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Cointreau, Grand-Marnier, Limoncello, Amaretto, Chartreuse verte (4cl)			7.50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Eaux de Vie (Poire, Mirabelle, Framboise) (4cl)							7.50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Gin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Gibson’s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(4cl)												8.00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Gin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Sorgin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, Gin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Tanqueray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(4cl)									10.00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Gin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Tanqueray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Ten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, Gin Mac Malden (4cl)								12.00</a:t>
            </a:r>
          </a:p>
          <a:p>
            <a:pPr defTabSz="459303"/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Havana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Club 3 ans (4cl)											8.00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Rhum Zacapa 23, Rhum Dom Papa, Rhum Plantation 2004 (4cl)				10.00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Téquila </a:t>
            </a:r>
            <a:r>
              <a:rPr lang="fr-FR" sz="1206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Olmeca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(4cl) 											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10.00</a:t>
            </a:r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Vodka Absolut (4cl)											8.00 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Marc ou Fine de Bourgogne (4cl)									7.00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Armagnac, Château de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Laubade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VSOP (4cl)							8.00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Cognac « 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Courvoisier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 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» 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(4cl) 										</a:t>
            </a:r>
            <a:r>
              <a:rPr lang="fr-FR" sz="1206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8.00</a:t>
            </a:r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Cognac « 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Henessy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X.O » (4cl)										25.00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Calvados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Busnel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« V.S.O.P » (4cl)									8.00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125250" y="258886"/>
            <a:ext cx="7466266" cy="467266"/>
            <a:chOff x="199388" y="878269"/>
            <a:chExt cx="7431773" cy="465107"/>
          </a:xfrm>
        </p:grpSpPr>
        <p:grpSp>
          <p:nvGrpSpPr>
            <p:cNvPr id="8" name="Groupe 7"/>
            <p:cNvGrpSpPr/>
            <p:nvPr/>
          </p:nvGrpSpPr>
          <p:grpSpPr>
            <a:xfrm>
              <a:off x="680893" y="933778"/>
              <a:ext cx="1836000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12" name="Rectangle 11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3" name="Triangle isocèle 12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9" name="ZoneTexte 8"/>
            <p:cNvSpPr txBox="1"/>
            <p:nvPr/>
          </p:nvSpPr>
          <p:spPr>
            <a:xfrm>
              <a:off x="735997" y="979043"/>
              <a:ext cx="13215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59303"/>
              <a:r>
                <a:rPr lang="fr-FR" sz="1406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LES APÉRITIFS</a:t>
              </a:r>
              <a:endParaRPr lang="en-US" sz="1406" b="1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665851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388" y="878269"/>
              <a:ext cx="430945" cy="430945"/>
            </a:xfrm>
            <a:prstGeom prst="rect">
              <a:avLst/>
            </a:prstGeom>
          </p:spPr>
        </p:pic>
        <p:cxnSp>
          <p:nvCxnSpPr>
            <p:cNvPr id="11" name="Connecteur droit 10"/>
            <p:cNvCxnSpPr/>
            <p:nvPr/>
          </p:nvCxnSpPr>
          <p:spPr>
            <a:xfrm>
              <a:off x="2072292" y="1140161"/>
              <a:ext cx="5558869" cy="10280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25249" y="2363749"/>
            <a:ext cx="7418933" cy="433947"/>
            <a:chOff x="200962" y="2948805"/>
            <a:chExt cx="7384658" cy="431942"/>
          </a:xfrm>
        </p:grpSpPr>
        <p:grpSp>
          <p:nvGrpSpPr>
            <p:cNvPr id="15" name="Groupe 14"/>
            <p:cNvGrpSpPr/>
            <p:nvPr/>
          </p:nvGrpSpPr>
          <p:grpSpPr>
            <a:xfrm>
              <a:off x="681559" y="2971149"/>
              <a:ext cx="1821899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Triangle isocèle 19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6" name="ZoneTexte 15"/>
            <p:cNvSpPr txBox="1"/>
            <p:nvPr/>
          </p:nvSpPr>
          <p:spPr>
            <a:xfrm>
              <a:off x="427973" y="2997420"/>
              <a:ext cx="187035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59303"/>
              <a:r>
                <a:rPr lang="fr-FR" sz="1406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LES WHISKYS</a:t>
              </a:r>
              <a:endParaRPr lang="en-US" sz="1406" b="1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62" y="2948805"/>
              <a:ext cx="430282" cy="430282"/>
            </a:xfrm>
            <a:prstGeom prst="rect">
              <a:avLst/>
            </a:prstGeom>
          </p:spPr>
        </p:pic>
        <p:cxnSp>
          <p:nvCxnSpPr>
            <p:cNvPr id="18" name="Connecteur droit 17"/>
            <p:cNvCxnSpPr/>
            <p:nvPr/>
          </p:nvCxnSpPr>
          <p:spPr>
            <a:xfrm>
              <a:off x="2200535" y="3171839"/>
              <a:ext cx="5385085" cy="11864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/>
          <p:cNvGrpSpPr/>
          <p:nvPr/>
        </p:nvGrpSpPr>
        <p:grpSpPr>
          <a:xfrm>
            <a:off x="125663" y="3663786"/>
            <a:ext cx="7476292" cy="547097"/>
            <a:chOff x="181713" y="4637839"/>
            <a:chExt cx="7466911" cy="426061"/>
          </a:xfrm>
        </p:grpSpPr>
        <p:grpSp>
          <p:nvGrpSpPr>
            <p:cNvPr id="22" name="Groupe 21"/>
            <p:cNvGrpSpPr/>
            <p:nvPr/>
          </p:nvGrpSpPr>
          <p:grpSpPr>
            <a:xfrm>
              <a:off x="689039" y="4654302"/>
              <a:ext cx="1859191" cy="409598"/>
              <a:chOff x="356135" y="389234"/>
              <a:chExt cx="1378440" cy="417557"/>
            </a:xfrm>
            <a:solidFill>
              <a:schemeClr val="tx1"/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Triangle isocèle 26"/>
              <p:cNvSpPr/>
              <p:nvPr/>
            </p:nvSpPr>
            <p:spPr>
              <a:xfrm rot="16200000">
                <a:off x="1464711" y="536928"/>
                <a:ext cx="417557" cy="12217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3" name="ZoneTexte 22"/>
            <p:cNvSpPr txBox="1"/>
            <p:nvPr/>
          </p:nvSpPr>
          <p:spPr>
            <a:xfrm>
              <a:off x="565520" y="4698360"/>
              <a:ext cx="1677547" cy="2415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59303"/>
              <a:r>
                <a:rPr lang="fr-FR" sz="1406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LES ALCOOLS</a:t>
              </a:r>
              <a:endParaRPr lang="en-US" sz="1406" b="1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665851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713" y="4637839"/>
              <a:ext cx="424300" cy="424300"/>
            </a:xfrm>
            <a:prstGeom prst="rect">
              <a:avLst/>
            </a:prstGeom>
          </p:spPr>
        </p:pic>
        <p:cxnSp>
          <p:nvCxnSpPr>
            <p:cNvPr id="25" name="Connecteur droit 24"/>
            <p:cNvCxnSpPr>
              <a:stCxn id="23" idx="3"/>
            </p:cNvCxnSpPr>
            <p:nvPr/>
          </p:nvCxnSpPr>
          <p:spPr>
            <a:xfrm>
              <a:off x="2243067" y="4852249"/>
              <a:ext cx="5405557" cy="2555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373866" y="7055111"/>
            <a:ext cx="6979887" cy="340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9303"/>
            <a:r>
              <a:rPr lang="fr-FR" sz="804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nets,  service compris </a:t>
            </a:r>
          </a:p>
          <a:p>
            <a:pPr algn="ctr" defTabSz="459303"/>
            <a:r>
              <a:rPr lang="fr-FR" sz="804" dirty="0">
                <a:solidFill>
                  <a:prstClr val="black"/>
                </a:solidFill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</p:spTree>
    <p:extLst>
      <p:ext uri="{BB962C8B-B14F-4D97-AF65-F5344CB8AC3E}">
        <p14:creationId xmlns:p14="http://schemas.microsoft.com/office/powerpoint/2010/main" val="1063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8880" y="1375711"/>
            <a:ext cx="7065340" cy="2504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9303"/>
            <a:r>
              <a:rPr lang="fr-FR" sz="1206" b="1" dirty="0">
                <a:solidFill>
                  <a:srgbClr val="665851"/>
                </a:solidFill>
                <a:latin typeface="Century Gothic" panose="020B0502020202020204" pitchFamily="34" charset="0"/>
              </a:rPr>
              <a:t>Bières pression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				                                    </a:t>
            </a:r>
            <a:r>
              <a:rPr lang="fr-FR" sz="1206" b="1" dirty="0">
                <a:solidFill>
                  <a:srgbClr val="665851"/>
                </a:solidFill>
                <a:latin typeface="Century Gothic" panose="020B0502020202020204" pitchFamily="34" charset="0"/>
              </a:rPr>
              <a:t>25 cl                    33cl       	50 cl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Heineken					                                    3.80		5.50		6.80</a:t>
            </a:r>
          </a:p>
          <a:p>
            <a:pPr defTabSz="459303"/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Affligem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					                                    4.80		6.80		8.80</a:t>
            </a:r>
          </a:p>
          <a:p>
            <a:pPr defTabSz="459303"/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Monaco, Panaché			                                    3.80                                    </a:t>
            </a:r>
          </a:p>
          <a:p>
            <a:pPr defTabSz="459303"/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r>
              <a:rPr lang="fr-FR" sz="1206" b="1" dirty="0">
                <a:solidFill>
                  <a:srgbClr val="665851"/>
                </a:solidFill>
                <a:latin typeface="Century Gothic" panose="020B0502020202020204" pitchFamily="34" charset="0"/>
              </a:rPr>
              <a:t>											</a:t>
            </a:r>
          </a:p>
          <a:p>
            <a:pPr defTabSz="459303"/>
            <a:r>
              <a:rPr lang="fr-FR" sz="1206" b="1" dirty="0">
                <a:solidFill>
                  <a:srgbClr val="665851"/>
                </a:solidFill>
                <a:latin typeface="Century Gothic" panose="020B0502020202020204" pitchFamily="34" charset="0"/>
              </a:rPr>
              <a:t>Bières artisanales Bourguignonnes									33 cl </a:t>
            </a:r>
          </a:p>
          <a:p>
            <a:pPr defTabSz="459303"/>
            <a:r>
              <a:rPr lang="fr-FR" sz="1206" b="1" dirty="0">
                <a:solidFill>
                  <a:srgbClr val="665851"/>
                </a:solidFill>
                <a:latin typeface="Century Gothic" panose="020B0502020202020204" pitchFamily="34" charset="0"/>
              </a:rPr>
              <a:t>               				</a:t>
            </a:r>
          </a:p>
          <a:p>
            <a:pPr defTabSz="459303"/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Elixkir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blonde, blanche, ambrée, triple ou framboise 						6.00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                                                                                    </a:t>
            </a:r>
          </a:p>
          <a:p>
            <a:pPr defTabSz="459303"/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9303"/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3969" y="4870314"/>
            <a:ext cx="7065340" cy="139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9303"/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Coca,Coca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zéro (33 cl)											3.50</a:t>
            </a:r>
          </a:p>
          <a:p>
            <a:pPr defTabSz="459303"/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Fuzetea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, Schweppes tonic, Limonade, Fanta, Orangina, Sprite (25 cl)			3.50          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Jus de fruits </a:t>
            </a:r>
            <a:r>
              <a:rPr lang="fr-FR" sz="1206" dirty="0" err="1">
                <a:solidFill>
                  <a:prstClr val="black"/>
                </a:solidFill>
                <a:latin typeface="Century Gothic" panose="020B0502020202020204" pitchFamily="34" charset="0"/>
              </a:rPr>
              <a:t>Granini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FR" sz="1206" i="1" dirty="0">
                <a:solidFill>
                  <a:prstClr val="black"/>
                </a:solidFill>
                <a:latin typeface="Century Gothic" panose="020B0502020202020204" pitchFamily="34" charset="0"/>
              </a:rPr>
              <a:t>(abricot, orange, pomme, framboise, ananas, tomate) </a:t>
            </a:r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(25 cl)	3.50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Sirop à l’eau												2.00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(grenadine, fraise, menthe verte, menthe glaciale, pêche, citron, kiwi, banane,</a:t>
            </a:r>
          </a:p>
          <a:p>
            <a:pPr defTabSz="459303"/>
            <a:r>
              <a:rPr lang="fr-FR" sz="1206" dirty="0">
                <a:solidFill>
                  <a:prstClr val="black"/>
                </a:solidFill>
                <a:latin typeface="Century Gothic" panose="020B0502020202020204" pitchFamily="34" charset="0"/>
              </a:rPr>
              <a:t> orgeat, fruits de la passion, fleur de sureau, vanille)</a:t>
            </a:r>
          </a:p>
          <a:p>
            <a:pPr defTabSz="459303"/>
            <a:endParaRPr lang="fr-FR" sz="1206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497" y="888719"/>
            <a:ext cx="7484023" cy="452777"/>
            <a:chOff x="181713" y="796434"/>
            <a:chExt cx="7449448" cy="450685"/>
          </a:xfrm>
        </p:grpSpPr>
        <p:grpSp>
          <p:nvGrpSpPr>
            <p:cNvPr id="6" name="Groupe 5"/>
            <p:cNvGrpSpPr/>
            <p:nvPr/>
          </p:nvGrpSpPr>
          <p:grpSpPr>
            <a:xfrm>
              <a:off x="680893" y="837521"/>
              <a:ext cx="1573209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10" name="Rectangle 9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1" name="Triangle isocèle 10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592279" y="880053"/>
              <a:ext cx="13215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59303"/>
              <a:r>
                <a:rPr lang="fr-FR" sz="1406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LES BIÈRES </a:t>
              </a:r>
              <a:endParaRPr lang="en-US" sz="1406" b="1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713" y="796434"/>
              <a:ext cx="430945" cy="430945"/>
            </a:xfrm>
            <a:prstGeom prst="rect">
              <a:avLst/>
            </a:prstGeom>
          </p:spPr>
        </p:pic>
        <p:cxnSp>
          <p:nvCxnSpPr>
            <p:cNvPr id="9" name="Connecteur droit 8"/>
            <p:cNvCxnSpPr/>
            <p:nvPr/>
          </p:nvCxnSpPr>
          <p:spPr>
            <a:xfrm>
              <a:off x="1881962" y="1043552"/>
              <a:ext cx="5749199" cy="10632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68795" y="4362005"/>
            <a:ext cx="7415228" cy="496480"/>
            <a:chOff x="204650" y="2856565"/>
            <a:chExt cx="7380970" cy="494186"/>
          </a:xfrm>
        </p:grpSpPr>
        <p:grpSp>
          <p:nvGrpSpPr>
            <p:cNvPr id="13" name="Groupe 12"/>
            <p:cNvGrpSpPr/>
            <p:nvPr/>
          </p:nvGrpSpPr>
          <p:grpSpPr>
            <a:xfrm>
              <a:off x="681559" y="2941153"/>
              <a:ext cx="1540744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7" name="Rectangle 16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8" name="Triangle isocèle 17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9303"/>
                <a:endParaRPr lang="en-US" sz="1808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4" name="ZoneTexte 13"/>
            <p:cNvSpPr txBox="1"/>
            <p:nvPr/>
          </p:nvSpPr>
          <p:spPr>
            <a:xfrm>
              <a:off x="300372" y="2987063"/>
              <a:ext cx="187035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59303"/>
              <a:r>
                <a:rPr lang="fr-FR" sz="1406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LES SOFTS</a:t>
              </a:r>
              <a:endParaRPr lang="en-US" sz="1406" b="1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650" y="2856565"/>
              <a:ext cx="484618" cy="484618"/>
            </a:xfrm>
            <a:prstGeom prst="rect">
              <a:avLst/>
            </a:prstGeom>
          </p:spPr>
        </p:pic>
        <p:cxnSp>
          <p:nvCxnSpPr>
            <p:cNvPr id="16" name="Connecteur droit 15"/>
            <p:cNvCxnSpPr/>
            <p:nvPr/>
          </p:nvCxnSpPr>
          <p:spPr>
            <a:xfrm>
              <a:off x="1881962" y="3142756"/>
              <a:ext cx="5703658" cy="1095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94333" y="6847123"/>
            <a:ext cx="6979887" cy="340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9303"/>
            <a:r>
              <a:rPr lang="fr-FR" sz="804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nets,  service compris </a:t>
            </a:r>
          </a:p>
          <a:p>
            <a:pPr algn="ctr" defTabSz="459303"/>
            <a:r>
              <a:rPr lang="fr-FR" sz="804" dirty="0">
                <a:solidFill>
                  <a:prstClr val="black"/>
                </a:solidFill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</p:spTree>
    <p:extLst>
      <p:ext uri="{BB962C8B-B14F-4D97-AF65-F5344CB8AC3E}">
        <p14:creationId xmlns:p14="http://schemas.microsoft.com/office/powerpoint/2010/main" val="61611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18591" y="2507747"/>
            <a:ext cx="7449448" cy="450685"/>
            <a:chOff x="181713" y="1624211"/>
            <a:chExt cx="7449448" cy="450685"/>
          </a:xfrm>
        </p:grpSpPr>
        <p:grpSp>
          <p:nvGrpSpPr>
            <p:cNvPr id="21" name="Groupe 20"/>
            <p:cNvGrpSpPr/>
            <p:nvPr/>
          </p:nvGrpSpPr>
          <p:grpSpPr>
            <a:xfrm>
              <a:off x="680892" y="1665298"/>
              <a:ext cx="2402549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25" name="Rectangle 24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Triangle isocèle 25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2" name="ZoneTexte 21"/>
            <p:cNvSpPr txBox="1"/>
            <p:nvPr/>
          </p:nvSpPr>
          <p:spPr>
            <a:xfrm>
              <a:off x="613545" y="1707830"/>
              <a:ext cx="204892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LA CARTE DES VINS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713" y="1624211"/>
              <a:ext cx="430945" cy="430945"/>
            </a:xfrm>
            <a:prstGeom prst="rect">
              <a:avLst/>
            </a:prstGeom>
          </p:spPr>
        </p:pic>
        <p:cxnSp>
          <p:nvCxnSpPr>
            <p:cNvPr id="24" name="Connecteur droit 23"/>
            <p:cNvCxnSpPr/>
            <p:nvPr/>
          </p:nvCxnSpPr>
          <p:spPr>
            <a:xfrm>
              <a:off x="2425647" y="1871329"/>
              <a:ext cx="5205514" cy="10632"/>
            </a:xfrm>
            <a:prstGeom prst="line">
              <a:avLst/>
            </a:prstGeom>
            <a:noFill/>
            <a:ln w="28575" cap="flat" cmpd="sng" algn="ctr">
              <a:solidFill>
                <a:srgbClr val="5E544E"/>
              </a:solidFill>
              <a:prstDash val="sysDot"/>
              <a:miter lim="800000"/>
            </a:ln>
            <a:effectLst/>
          </p:spPr>
        </p:cxnSp>
      </p:grpSp>
      <p:sp>
        <p:nvSpPr>
          <p:cNvPr id="27" name="Rectangle 26"/>
          <p:cNvSpPr/>
          <p:nvPr/>
        </p:nvSpPr>
        <p:spPr>
          <a:xfrm>
            <a:off x="292259" y="6969971"/>
            <a:ext cx="6947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 nets service compris </a:t>
            </a:r>
          </a:p>
          <a:p>
            <a:pPr algn="ctr" defTabSz="457200"/>
            <a:r>
              <a:rPr lang="fr-FR" sz="800" dirty="0">
                <a:solidFill>
                  <a:prstClr val="black"/>
                </a:solidFill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884" y="184780"/>
            <a:ext cx="7510923" cy="5303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6304" y="886698"/>
            <a:ext cx="70935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latin typeface="Century Gothic" panose="020B0502020202020204" pitchFamily="34" charset="0"/>
              </a:rPr>
              <a:t>Planche de cochonnailles</a:t>
            </a:r>
            <a:r>
              <a:rPr lang="fr-FR" sz="1200" dirty="0"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latin typeface="Century Gothic" panose="020B0502020202020204" pitchFamily="34" charset="0"/>
              </a:rPr>
              <a:t>14.00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fr-FR" sz="1200" i="1" dirty="0">
                <a:latin typeface="Century Gothic" panose="020B0502020202020204" pitchFamily="34" charset="0"/>
              </a:rPr>
              <a:t>(Jambon </a:t>
            </a:r>
            <a:r>
              <a:rPr lang="fr-FR" sz="1200" i="1" dirty="0" err="1">
                <a:latin typeface="Century Gothic" panose="020B0502020202020204" pitchFamily="34" charset="0"/>
              </a:rPr>
              <a:t>Bellota</a:t>
            </a:r>
            <a:r>
              <a:rPr lang="fr-FR" sz="1200" i="1" dirty="0">
                <a:latin typeface="Century Gothic" panose="020B0502020202020204" pitchFamily="34" charset="0"/>
              </a:rPr>
              <a:t>, jambon de Parme, chorizo ibérique, </a:t>
            </a:r>
            <a:r>
              <a:rPr lang="fr-FR" sz="1200" i="1" dirty="0" smtClean="0">
                <a:latin typeface="Century Gothic" panose="020B0502020202020204" pitchFamily="34" charset="0"/>
              </a:rPr>
              <a:t>saucisson sec, </a:t>
            </a:r>
            <a:r>
              <a:rPr lang="fr-FR" sz="1200" i="1" dirty="0">
                <a:latin typeface="Century Gothic" panose="020B0502020202020204" pitchFamily="34" charset="0"/>
              </a:rPr>
              <a:t>condiments)</a:t>
            </a:r>
            <a:endParaRPr lang="en-US" sz="1200" i="1" dirty="0">
              <a:latin typeface="Century Gothic" panose="020B0502020202020204" pitchFamily="34" charset="0"/>
            </a:endParaRPr>
          </a:p>
          <a:p>
            <a:r>
              <a:rPr lang="fr-FR" sz="1200" b="1" dirty="0">
                <a:latin typeface="Century Gothic" panose="020B0502020202020204" pitchFamily="34" charset="0"/>
              </a:rPr>
              <a:t>Planche de fromages</a:t>
            </a:r>
            <a:r>
              <a:rPr lang="fr-FR" sz="1200" dirty="0"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latin typeface="Century Gothic" panose="020B0502020202020204" pitchFamily="34" charset="0"/>
              </a:rPr>
              <a:t>	12.00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fr-FR" sz="1200" i="1" dirty="0">
                <a:latin typeface="Century Gothic" panose="020B0502020202020204" pitchFamily="34" charset="0"/>
              </a:rPr>
              <a:t>(Brillat-Savarin, Epoisses, Comté, 100% Côte d’Or) </a:t>
            </a:r>
          </a:p>
          <a:p>
            <a:r>
              <a:rPr lang="fr-FR" sz="1200" b="1" dirty="0">
                <a:latin typeface="Century Gothic" panose="020B0502020202020204" pitchFamily="34" charset="0"/>
              </a:rPr>
              <a:t>Planche du Chef				</a:t>
            </a:r>
            <a:r>
              <a:rPr lang="fr-FR" sz="1200" b="1" dirty="0" smtClean="0">
                <a:latin typeface="Century Gothic" panose="020B0502020202020204" pitchFamily="34" charset="0"/>
              </a:rPr>
              <a:t>		</a:t>
            </a:r>
            <a:r>
              <a:rPr lang="fr-FR" sz="1200" dirty="0" smtClean="0">
                <a:latin typeface="Century Gothic" panose="020B0502020202020204" pitchFamily="34" charset="0"/>
              </a:rPr>
              <a:t>16.00</a:t>
            </a:r>
            <a:endParaRPr lang="fr-FR" sz="1200" i="1" dirty="0">
              <a:latin typeface="Century Gothic" panose="020B0502020202020204" pitchFamily="34" charset="0"/>
            </a:endParaRPr>
          </a:p>
          <a:p>
            <a:r>
              <a:rPr lang="fr-FR" sz="1200" i="1" dirty="0">
                <a:latin typeface="Century Gothic" panose="020B0502020202020204" pitchFamily="34" charset="0"/>
              </a:rPr>
              <a:t>(Foie gras du sud ouest, saumon fumé d'Ecosse, jambon </a:t>
            </a:r>
            <a:r>
              <a:rPr lang="fr-FR" sz="1200" i="1" dirty="0" smtClean="0">
                <a:latin typeface="Century Gothic" panose="020B0502020202020204" pitchFamily="34" charset="0"/>
              </a:rPr>
              <a:t>de Parme,</a:t>
            </a:r>
            <a:r>
              <a:rPr lang="fr-FR" sz="1200" i="1" dirty="0">
                <a:latin typeface="Century Gothic" panose="020B0502020202020204" pitchFamily="34" charset="0"/>
              </a:rPr>
              <a:t> </a:t>
            </a:r>
            <a:r>
              <a:rPr lang="fr-FR" sz="1200" i="1" dirty="0" smtClean="0">
                <a:latin typeface="Century Gothic" panose="020B0502020202020204" pitchFamily="34" charset="0"/>
              </a:rPr>
              <a:t>sardines </a:t>
            </a:r>
            <a:r>
              <a:rPr lang="fr-FR" sz="1200" i="1" dirty="0">
                <a:latin typeface="Century Gothic" panose="020B0502020202020204" pitchFamily="34" charset="0"/>
              </a:rPr>
              <a:t>millésimées)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6752" y="3164236"/>
            <a:ext cx="72912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		            	</a:t>
            </a:r>
            <a:r>
              <a:rPr lang="fr-FR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25 </a:t>
            </a:r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cl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 </a:t>
            </a:r>
            <a:r>
              <a:rPr lang="fr-FR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50 </a:t>
            </a:r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cl</a:t>
            </a:r>
          </a:p>
          <a:p>
            <a:pPr defTabSz="457200"/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Nos vins en pichets 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 blanc, rosé ou rouge) 				           	6.00	          12.00</a:t>
            </a:r>
          </a:p>
          <a:p>
            <a:pPr defTabSz="457200"/>
            <a:endParaRPr lang="fr-FR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               	         		 				</a:t>
            </a:r>
            <a:r>
              <a:rPr lang="fr-FR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Verre </a:t>
            </a:r>
            <a:r>
              <a:rPr lang="fr-FR" sz="1100" b="1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(15 cl) 	    Bouteille (75cl)</a:t>
            </a:r>
          </a:p>
          <a:p>
            <a:pPr defTabSz="457200"/>
            <a:r>
              <a:rPr lang="fr-FR" sz="1200" b="1" u="sng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Blancs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 :</a:t>
            </a:r>
          </a:p>
          <a:p>
            <a:pPr defTabSz="457200"/>
            <a:endParaRPr lang="fr-FR" sz="1200" b="1" dirty="0" smtClean="0">
              <a:solidFill>
                <a:srgbClr val="665851"/>
              </a:solidFill>
              <a:latin typeface="Century Gothic" panose="020B0502020202020204" pitchFamily="34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Bourgogne Aligoté 2020, La Combe 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ux Chailles	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4,00	19,00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Petit Chablis 2020, La 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Chablisienne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         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5,50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25,00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Coteaux Bourguignons 2018 « Colette », 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Aegerter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6,00	30,00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			</a:t>
            </a:r>
          </a:p>
          <a:p>
            <a:pPr defTabSz="457200"/>
            <a:r>
              <a:rPr lang="fr-FR" sz="1200" b="1" u="sng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Rosés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 :</a:t>
            </a:r>
          </a:p>
          <a:p>
            <a:pPr defTabSz="457200"/>
            <a:endParaRPr lang="fr-FR" sz="1200" b="1" dirty="0">
              <a:solidFill>
                <a:srgbClr val="665851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IGP </a:t>
            </a:r>
            <a:r>
              <a:rPr lang="fr-FR" sz="12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Méditérannée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, You Are Maur 2020			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4,00		20,00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endParaRPr lang="fr-FR" sz="1200" b="1" u="sng" dirty="0" smtClean="0">
              <a:solidFill>
                <a:srgbClr val="665851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fr-FR" sz="1200" b="1" u="sng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Rouges </a:t>
            </a:r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:</a:t>
            </a:r>
          </a:p>
          <a:p>
            <a:pPr defTabSz="457200"/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fr-FR" sz="12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Côteaux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Bourguignons 2017, Lionel 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Carron						4,00		19,00	</a:t>
            </a:r>
          </a:p>
          <a:p>
            <a:pPr defTabSz="457200"/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Bourgogne Pinot noir 2020, la Combe aux Chailles				5,50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25,00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Mâcon-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Azé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2020, Cave d’</a:t>
            </a:r>
            <a:r>
              <a:rPr lang="fr-FR" sz="12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Azé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	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6,00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		</a:t>
            </a: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30,00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ZoneTexte 50"/>
          <p:cNvSpPr txBox="1"/>
          <p:nvPr/>
        </p:nvSpPr>
        <p:spPr>
          <a:xfrm>
            <a:off x="8310" y="1150686"/>
            <a:ext cx="7551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Century Gothic" panose="020B0502020202020204" pitchFamily="34" charset="0"/>
              </a:rPr>
              <a:t>L’équipe du Petit Central se tient à votre disposition pour vous renseigner.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Century Gothic" panose="020B0502020202020204" pitchFamily="34" charset="0"/>
              </a:rPr>
              <a:t>Vous pouvez également retrouver le menu sur notre ardoise. </a:t>
            </a:r>
          </a:p>
          <a:p>
            <a:pPr algn="ctr">
              <a:lnSpc>
                <a:spcPct val="150000"/>
              </a:lnSpc>
            </a:pPr>
            <a:endParaRPr lang="fr-FR" sz="1100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Century Gothic" panose="020B0502020202020204" pitchFamily="34" charset="0"/>
              </a:rPr>
              <a:t>Disponible tous les jours au déjeuner et au diner, sauf le vendredi soir et le samedi soir  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-15053" y="3477215"/>
            <a:ext cx="75513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6 escargots de Bourgogne en persillade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Œufs « plein air » de Gevrey-Chambertin pochés en meurette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o</a:t>
            </a:r>
            <a:r>
              <a:rPr lang="fr-FR" sz="1200" dirty="0" smtClean="0">
                <a:latin typeface="Century Gothic" panose="020B0502020202020204" pitchFamily="34" charset="0"/>
              </a:rPr>
              <a:t>u 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Jambon persillé de Bourgogne 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---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Filet de poulet façon Gaston Gérard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Filet de truite de </a:t>
            </a:r>
            <a:r>
              <a:rPr lang="fr-FR" sz="1200" dirty="0" err="1" smtClean="0">
                <a:latin typeface="Century Gothic" panose="020B0502020202020204" pitchFamily="34" charset="0"/>
              </a:rPr>
              <a:t>Veuxhaulles</a:t>
            </a:r>
            <a:r>
              <a:rPr lang="fr-FR" sz="1200" dirty="0" smtClean="0">
                <a:latin typeface="Century Gothic" panose="020B0502020202020204" pitchFamily="34" charset="0"/>
              </a:rPr>
              <a:t> sur Aube, sauce au crément de Bourgogne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---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Duo de fromages 100% Côte d’Or 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Miroir au cassis 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Financier à l’anis de Flavigny, glace au lait frais 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4230" y="7098010"/>
            <a:ext cx="6947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  service compris </a:t>
            </a:r>
          </a:p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Vous êtes allergique ? Merci de nous interroger. Des informations sur les allergènes à déclaration obligatoire contenus dans les plats vous seront transmises par le personnel.</a:t>
            </a:r>
            <a:endParaRPr lang="en-US" i="1" dirty="0">
              <a:latin typeface="Century Gothic" panose="020B050202020202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1534955" y="227540"/>
            <a:ext cx="4306186" cy="665811"/>
            <a:chOff x="2515693" y="93597"/>
            <a:chExt cx="2524141" cy="477627"/>
          </a:xfrm>
        </p:grpSpPr>
        <p:grpSp>
          <p:nvGrpSpPr>
            <p:cNvPr id="6" name="Groupe 5"/>
            <p:cNvGrpSpPr/>
            <p:nvPr/>
          </p:nvGrpSpPr>
          <p:grpSpPr>
            <a:xfrm>
              <a:off x="2515693" y="160395"/>
              <a:ext cx="2524141" cy="410829"/>
              <a:chOff x="648591" y="750899"/>
              <a:chExt cx="1511439" cy="410829"/>
            </a:xfrm>
          </p:grpSpPr>
          <p:grpSp>
            <p:nvGrpSpPr>
              <p:cNvPr id="49" name="Groupe 48"/>
              <p:cNvGrpSpPr/>
              <p:nvPr/>
            </p:nvGrpSpPr>
            <p:grpSpPr>
              <a:xfrm>
                <a:off x="689584" y="750899"/>
                <a:ext cx="1470446" cy="409598"/>
                <a:chOff x="364282" y="389234"/>
                <a:chExt cx="1378411" cy="417557"/>
              </a:xfrm>
              <a:solidFill>
                <a:srgbClr val="5E544E"/>
              </a:solidFill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364282" y="452387"/>
                  <a:ext cx="1376412" cy="28875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Triangle isocèle 47"/>
                <p:cNvSpPr/>
                <p:nvPr/>
              </p:nvSpPr>
              <p:spPr>
                <a:xfrm rot="16200000">
                  <a:off x="1460931" y="525029"/>
                  <a:ext cx="417557" cy="145967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Triangle isocèle 26"/>
              <p:cNvSpPr/>
              <p:nvPr/>
            </p:nvSpPr>
            <p:spPr>
              <a:xfrm rot="5400000">
                <a:off x="521649" y="879072"/>
                <a:ext cx="409598" cy="15571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ZoneTexte 28"/>
            <p:cNvSpPr txBox="1"/>
            <p:nvPr/>
          </p:nvSpPr>
          <p:spPr>
            <a:xfrm>
              <a:off x="2775739" y="93597"/>
              <a:ext cx="2004052" cy="3753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fr-FR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MENU DU </a:t>
              </a:r>
              <a:r>
                <a:rPr lang="fr-FR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JOUR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-1" y="3035821"/>
            <a:ext cx="7559676" cy="410829"/>
            <a:chOff x="-52383" y="3718206"/>
            <a:chExt cx="7737489" cy="410829"/>
          </a:xfrm>
        </p:grpSpPr>
        <p:grpSp>
          <p:nvGrpSpPr>
            <p:cNvPr id="37" name="Groupe 36"/>
            <p:cNvGrpSpPr/>
            <p:nvPr/>
          </p:nvGrpSpPr>
          <p:grpSpPr>
            <a:xfrm>
              <a:off x="2569638" y="3718206"/>
              <a:ext cx="2524141" cy="410829"/>
              <a:chOff x="648591" y="750899"/>
              <a:chExt cx="1511439" cy="410829"/>
            </a:xfrm>
          </p:grpSpPr>
          <p:grpSp>
            <p:nvGrpSpPr>
              <p:cNvPr id="38" name="Groupe 37"/>
              <p:cNvGrpSpPr/>
              <p:nvPr/>
            </p:nvGrpSpPr>
            <p:grpSpPr>
              <a:xfrm>
                <a:off x="680893" y="750899"/>
                <a:ext cx="1479137" cy="409598"/>
                <a:chOff x="356135" y="389234"/>
                <a:chExt cx="1386558" cy="417557"/>
              </a:xfrm>
              <a:solidFill>
                <a:srgbClr val="5E544E"/>
              </a:solidFill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56135" y="452387"/>
                  <a:ext cx="1376412" cy="28875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iangle isocèle 40"/>
                <p:cNvSpPr/>
                <p:nvPr/>
              </p:nvSpPr>
              <p:spPr>
                <a:xfrm rot="16200000">
                  <a:off x="1460931" y="525029"/>
                  <a:ext cx="417557" cy="145967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Triangle isocèle 38"/>
              <p:cNvSpPr/>
              <p:nvPr/>
            </p:nvSpPr>
            <p:spPr>
              <a:xfrm rot="5400000">
                <a:off x="521649" y="879072"/>
                <a:ext cx="409598" cy="15571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Connecteur droit 42"/>
            <p:cNvCxnSpPr/>
            <p:nvPr/>
          </p:nvCxnSpPr>
          <p:spPr>
            <a:xfrm flipV="1">
              <a:off x="4477089" y="3919309"/>
              <a:ext cx="3208017" cy="1142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2993109" y="3775045"/>
              <a:ext cx="1713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MENU RÉGIONAL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5" name="Connecteur droit 44"/>
            <p:cNvCxnSpPr/>
            <p:nvPr/>
          </p:nvCxnSpPr>
          <p:spPr>
            <a:xfrm flipV="1">
              <a:off x="-52383" y="3928934"/>
              <a:ext cx="3083442" cy="3543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-104857" y="2487747"/>
            <a:ext cx="7696526" cy="499472"/>
            <a:chOff x="1" y="2977599"/>
            <a:chExt cx="7696526" cy="499472"/>
          </a:xfrm>
        </p:grpSpPr>
        <p:sp>
          <p:nvSpPr>
            <p:cNvPr id="13" name="Rectangle 12"/>
            <p:cNvSpPr/>
            <p:nvPr/>
          </p:nvSpPr>
          <p:spPr>
            <a:xfrm>
              <a:off x="1" y="2996749"/>
              <a:ext cx="769652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665851"/>
                  </a:solidFill>
                  <a:latin typeface="Century Gothic" panose="020B0502020202020204" pitchFamily="34" charset="0"/>
                </a:rPr>
                <a:t>18.50 € (entrée + plat + dessert)</a:t>
              </a:r>
            </a:p>
            <a:p>
              <a:pPr algn="ctr"/>
              <a:r>
                <a:rPr lang="fr-FR" sz="1100" i="1" dirty="0">
                  <a:solidFill>
                    <a:srgbClr val="665851"/>
                  </a:solidFill>
                  <a:latin typeface="Century Gothic" panose="020B0502020202020204" pitchFamily="34" charset="0"/>
                </a:rPr>
                <a:t>Ou entrée + plat ou plat + dessert à </a:t>
              </a:r>
              <a:r>
                <a:rPr lang="fr-FR" sz="1200" b="1" dirty="0">
                  <a:solidFill>
                    <a:srgbClr val="665851"/>
                  </a:solidFill>
                  <a:latin typeface="Century Gothic" panose="020B0502020202020204" pitchFamily="34" charset="0"/>
                </a:rPr>
                <a:t>15.50 €</a:t>
              </a:r>
              <a:r>
                <a:rPr lang="fr-FR" sz="1100" i="1" dirty="0">
                  <a:solidFill>
                    <a:srgbClr val="665851"/>
                  </a:solidFill>
                  <a:latin typeface="Century Gothic" panose="020B0502020202020204" pitchFamily="34" charset="0"/>
                </a:rPr>
                <a:t> ou plat du jour seul à </a:t>
              </a:r>
              <a:r>
                <a:rPr lang="fr-FR" sz="1200" b="1" dirty="0">
                  <a:solidFill>
                    <a:srgbClr val="665851"/>
                  </a:solidFill>
                  <a:latin typeface="Century Gothic" panose="020B0502020202020204" pitchFamily="34" charset="0"/>
                </a:rPr>
                <a:t>12.50 </a:t>
              </a:r>
              <a:r>
                <a:rPr lang="fr-FR" sz="1200" b="1" dirty="0" smtClean="0">
                  <a:solidFill>
                    <a:srgbClr val="665851"/>
                  </a:solidFill>
                  <a:latin typeface="Century Gothic" panose="020B0502020202020204" pitchFamily="34" charset="0"/>
                </a:rPr>
                <a:t>€</a:t>
              </a:r>
              <a:endParaRPr lang="fr-FR" sz="1200" b="1" dirty="0">
                <a:solidFill>
                  <a:srgbClr val="66585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19829" y="2977599"/>
              <a:ext cx="5146158" cy="499472"/>
            </a:xfrm>
            <a:prstGeom prst="rect">
              <a:avLst/>
            </a:prstGeom>
            <a:noFill/>
            <a:ln w="3175">
              <a:solidFill>
                <a:srgbClr val="5E54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303DFD9B-5EFE-422D-AC79-C26F916F6EC6}"/>
              </a:ext>
            </a:extLst>
          </p:cNvPr>
          <p:cNvSpPr/>
          <p:nvPr/>
        </p:nvSpPr>
        <p:spPr>
          <a:xfrm>
            <a:off x="-160213" y="6547045"/>
            <a:ext cx="76965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665851"/>
                </a:solidFill>
                <a:latin typeface="Century Gothic" panose="020B0502020202020204" pitchFamily="34" charset="0"/>
              </a:rPr>
              <a:t>25.00 </a:t>
            </a:r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€ (entrée + plat + dessert)</a:t>
            </a:r>
          </a:p>
          <a:p>
            <a:pPr algn="ctr"/>
            <a:r>
              <a:rPr lang="fr-FR" sz="1100" i="1" dirty="0">
                <a:solidFill>
                  <a:srgbClr val="665851"/>
                </a:solidFill>
                <a:latin typeface="Century Gothic" panose="020B0502020202020204" pitchFamily="34" charset="0"/>
              </a:rPr>
              <a:t>Ou entrée + plat ou plat + dessert à </a:t>
            </a:r>
            <a:r>
              <a:rPr lang="fr-FR" sz="1200" b="1" dirty="0">
                <a:solidFill>
                  <a:srgbClr val="665851"/>
                </a:solidFill>
                <a:latin typeface="Century Gothic" panose="020B0502020202020204" pitchFamily="34" charset="0"/>
              </a:rPr>
              <a:t>20.00€</a:t>
            </a:r>
            <a:r>
              <a:rPr lang="fr-FR" sz="1100" i="1" dirty="0">
                <a:solidFill>
                  <a:srgbClr val="66585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C312E3-4463-4FFE-9413-0F86763A70E0}"/>
              </a:ext>
            </a:extLst>
          </p:cNvPr>
          <p:cNvSpPr/>
          <p:nvPr/>
        </p:nvSpPr>
        <p:spPr>
          <a:xfrm>
            <a:off x="1170327" y="6543878"/>
            <a:ext cx="5146158" cy="464832"/>
          </a:xfrm>
          <a:prstGeom prst="rect">
            <a:avLst/>
          </a:prstGeom>
          <a:noFill/>
          <a:ln w="3175">
            <a:solidFill>
              <a:srgbClr val="5E5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ZoneTexte 61"/>
          <p:cNvSpPr txBox="1"/>
          <p:nvPr/>
        </p:nvSpPr>
        <p:spPr>
          <a:xfrm>
            <a:off x="254443" y="2146201"/>
            <a:ext cx="70326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Steak haché de Charolais, frites ou légumes du jour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ou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latin typeface="Century Gothic" panose="020B0502020202020204" pitchFamily="34" charset="0"/>
              </a:rPr>
              <a:t>Filet de truite de </a:t>
            </a:r>
            <a:r>
              <a:rPr lang="fr-FR" sz="1200" dirty="0" err="1" smtClean="0">
                <a:latin typeface="Century Gothic" panose="020B0502020202020204" pitchFamily="34" charset="0"/>
              </a:rPr>
              <a:t>Veuxhaulles</a:t>
            </a:r>
            <a:r>
              <a:rPr lang="fr-FR" sz="1200" dirty="0" smtClean="0">
                <a:latin typeface="Century Gothic" panose="020B0502020202020204" pitchFamily="34" charset="0"/>
              </a:rPr>
              <a:t> sur Aube, </a:t>
            </a:r>
            <a:r>
              <a:rPr lang="fr-FR" sz="1200" dirty="0">
                <a:latin typeface="Century Gothic" panose="020B0502020202020204" pitchFamily="34" charset="0"/>
              </a:rPr>
              <a:t>frites ou légumes du jour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ou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Filet de poulet grillé, frites ou légumes du jour</a:t>
            </a:r>
          </a:p>
          <a:p>
            <a:pPr algn="ctr"/>
            <a:r>
              <a:rPr lang="fr-FR" sz="1400" dirty="0">
                <a:latin typeface="Century Gothic" panose="020B0502020202020204" pitchFamily="34" charset="0"/>
              </a:rPr>
              <a:t> ---</a:t>
            </a:r>
          </a:p>
          <a:p>
            <a:pPr algn="ctr"/>
            <a:endParaRPr lang="fr-FR" sz="1300" dirty="0">
              <a:latin typeface="Century Gothic" panose="020B0502020202020204" pitchFamily="34" charset="0"/>
            </a:endParaRP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</a:rPr>
              <a:t>1 boule de glace (au choix)</a:t>
            </a:r>
            <a:endParaRPr lang="fr-FR" sz="1200" dirty="0">
              <a:latin typeface="Century Gothic" panose="020B0502020202020204" pitchFamily="34" charset="0"/>
            </a:endParaRPr>
          </a:p>
          <a:p>
            <a:pPr algn="ctr"/>
            <a:endParaRPr lang="fr-FR" sz="1300" dirty="0">
              <a:latin typeface="Century Gothic" panose="020B0502020202020204" pitchFamily="34" charset="0"/>
            </a:endParaRPr>
          </a:p>
          <a:p>
            <a:pPr algn="ctr"/>
            <a:endParaRPr lang="fr-FR" sz="1200" dirty="0">
              <a:latin typeface="Century Gothic" panose="020B0502020202020204" pitchFamily="34" charset="0"/>
            </a:endParaRPr>
          </a:p>
          <a:p>
            <a:pPr algn="ctr"/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2140" y="6935431"/>
            <a:ext cx="6947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2022226" y="4960260"/>
            <a:ext cx="3497135" cy="522120"/>
            <a:chOff x="2069362" y="5718192"/>
            <a:chExt cx="3497135" cy="522120"/>
          </a:xfrm>
        </p:grpSpPr>
        <p:pic>
          <p:nvPicPr>
            <p:cNvPr id="116" name="Image 115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665851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9363" y="5750860"/>
              <a:ext cx="468849" cy="468849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2069362" y="5718192"/>
              <a:ext cx="3497135" cy="522120"/>
            </a:xfrm>
            <a:prstGeom prst="rect">
              <a:avLst/>
            </a:prstGeom>
            <a:noFill/>
            <a:ln w="3175">
              <a:solidFill>
                <a:srgbClr val="5E54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271562" y="5748419"/>
              <a:ext cx="30415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665851"/>
                  </a:solidFill>
                  <a:latin typeface="Century Gothic" panose="020B0502020202020204" pitchFamily="34" charset="0"/>
                </a:rPr>
                <a:t>10.00 € </a:t>
              </a:r>
            </a:p>
            <a:p>
              <a:pPr algn="ctr"/>
              <a:r>
                <a:rPr lang="fr-FR" sz="1200" dirty="0">
                  <a:solidFill>
                    <a:srgbClr val="665851"/>
                  </a:solidFill>
                  <a:latin typeface="Century Gothic" panose="020B0502020202020204" pitchFamily="34" charset="0"/>
                </a:rPr>
                <a:t>Servi jusqu’à 10 ans 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08844" y="1325723"/>
            <a:ext cx="7474232" cy="410829"/>
            <a:chOff x="210874" y="2967434"/>
            <a:chExt cx="7474232" cy="410829"/>
          </a:xfrm>
        </p:grpSpPr>
        <p:grpSp>
          <p:nvGrpSpPr>
            <p:cNvPr id="33" name="Groupe 32"/>
            <p:cNvGrpSpPr/>
            <p:nvPr/>
          </p:nvGrpSpPr>
          <p:grpSpPr>
            <a:xfrm>
              <a:off x="1992428" y="2967434"/>
              <a:ext cx="3599849" cy="410829"/>
              <a:chOff x="648591" y="750899"/>
              <a:chExt cx="1511439" cy="410829"/>
            </a:xfrm>
          </p:grpSpPr>
          <p:grpSp>
            <p:nvGrpSpPr>
              <p:cNvPr id="34" name="Groupe 33"/>
              <p:cNvGrpSpPr/>
              <p:nvPr/>
            </p:nvGrpSpPr>
            <p:grpSpPr>
              <a:xfrm>
                <a:off x="680893" y="750899"/>
                <a:ext cx="1479137" cy="409598"/>
                <a:chOff x="356135" y="389234"/>
                <a:chExt cx="1386558" cy="417557"/>
              </a:xfrm>
              <a:solidFill>
                <a:srgbClr val="5E544E"/>
              </a:solidFill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356135" y="452387"/>
                  <a:ext cx="1376412" cy="28875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riangle isocèle 36"/>
                <p:cNvSpPr/>
                <p:nvPr/>
              </p:nvSpPr>
              <p:spPr>
                <a:xfrm rot="16200000">
                  <a:off x="1460931" y="525029"/>
                  <a:ext cx="417557" cy="145967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Triangle isocèle 34"/>
              <p:cNvSpPr/>
              <p:nvPr/>
            </p:nvSpPr>
            <p:spPr>
              <a:xfrm rot="5400000">
                <a:off x="521649" y="879072"/>
                <a:ext cx="409598" cy="15571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8" name="Connecteur droit 37"/>
            <p:cNvCxnSpPr/>
            <p:nvPr/>
          </p:nvCxnSpPr>
          <p:spPr>
            <a:xfrm>
              <a:off x="5066246" y="3168537"/>
              <a:ext cx="2618860" cy="0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1992429" y="3015791"/>
              <a:ext cx="359984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MENU ENFANT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0" name="Connecteur droit 39"/>
            <p:cNvCxnSpPr/>
            <p:nvPr/>
          </p:nvCxnSpPr>
          <p:spPr>
            <a:xfrm flipV="1">
              <a:off x="210874" y="3166765"/>
              <a:ext cx="2622021" cy="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87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/>
          <p:cNvSpPr txBox="1"/>
          <p:nvPr/>
        </p:nvSpPr>
        <p:spPr>
          <a:xfrm>
            <a:off x="351073" y="3506245"/>
            <a:ext cx="703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6 </a:t>
            </a:r>
            <a:r>
              <a:rPr lang="fr-FR" sz="1200" dirty="0">
                <a:latin typeface="Century Gothic" panose="020B0502020202020204" pitchFamily="34" charset="0"/>
              </a:rPr>
              <a:t>ou 12 escargots de Bourgogne en persillade 			         10.00 / 18.00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Œufs </a:t>
            </a:r>
            <a:r>
              <a:rPr lang="fr-FR" sz="1200" dirty="0">
                <a:latin typeface="Century Gothic" panose="020B0502020202020204" pitchFamily="34" charset="0"/>
              </a:rPr>
              <a:t>« plein air » </a:t>
            </a:r>
            <a:r>
              <a:rPr lang="fr-FR" sz="1200" dirty="0" smtClean="0">
                <a:latin typeface="Century Gothic" panose="020B0502020202020204" pitchFamily="34" charset="0"/>
              </a:rPr>
              <a:t> de Gevrey</a:t>
            </a:r>
            <a:r>
              <a:rPr lang="fr-FR" sz="1200" dirty="0">
                <a:latin typeface="Century Gothic" panose="020B0502020202020204" pitchFamily="34" charset="0"/>
              </a:rPr>
              <a:t>-</a:t>
            </a:r>
            <a:r>
              <a:rPr lang="fr-FR" sz="1200" dirty="0" smtClean="0">
                <a:latin typeface="Century Gothic" panose="020B0502020202020204" pitchFamily="34" charset="0"/>
              </a:rPr>
              <a:t>Chambertin en meurette		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12.00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Jambon persillé de Bourgogne </a:t>
            </a:r>
            <a:r>
              <a:rPr lang="fr-FR" sz="1200" dirty="0" smtClean="0">
                <a:latin typeface="Century Gothic" panose="020B0502020202020204" pitchFamily="34" charset="0"/>
              </a:rPr>
              <a:t>«</a:t>
            </a:r>
            <a:r>
              <a:rPr lang="fr-FR" sz="1200" dirty="0">
                <a:latin typeface="Century Gothic" panose="020B0502020202020204" pitchFamily="34" charset="0"/>
              </a:rPr>
              <a:t> Médaille d’or » de Marcel Sabatier </a:t>
            </a:r>
            <a:r>
              <a:rPr lang="fr-FR" sz="1200" dirty="0" smtClean="0">
                <a:latin typeface="Century Gothic" panose="020B0502020202020204" pitchFamily="34" charset="0"/>
              </a:rPr>
              <a:t>		14.00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32598" y="5182141"/>
            <a:ext cx="7032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entury Gothic" panose="020B0502020202020204" pitchFamily="34" charset="0"/>
              </a:rPr>
              <a:t>Salade Central</a:t>
            </a:r>
            <a:r>
              <a:rPr lang="fr-FR" sz="1200" dirty="0">
                <a:latin typeface="Century Gothic" panose="020B0502020202020204" pitchFamily="34" charset="0"/>
              </a:rPr>
              <a:t> (jambon, poulet, </a:t>
            </a:r>
            <a:r>
              <a:rPr lang="fr-FR" sz="1200" dirty="0" smtClean="0">
                <a:latin typeface="Century Gothic" panose="020B0502020202020204" pitchFamily="34" charset="0"/>
              </a:rPr>
              <a:t>tomates cerises, </a:t>
            </a:r>
            <a:r>
              <a:rPr lang="fr-FR" sz="1200" dirty="0">
                <a:latin typeface="Century Gothic" panose="020B0502020202020204" pitchFamily="34" charset="0"/>
              </a:rPr>
              <a:t>comté, noix, œuf, </a:t>
            </a:r>
            <a:r>
              <a:rPr lang="fr-FR" sz="1200" dirty="0" smtClean="0">
                <a:latin typeface="Century Gothic" panose="020B0502020202020204" pitchFamily="34" charset="0"/>
              </a:rPr>
              <a:t>croûtons)</a:t>
            </a:r>
            <a:r>
              <a:rPr lang="fr-FR" sz="1200" dirty="0">
                <a:latin typeface="Century Gothic" panose="020B0502020202020204" pitchFamily="34" charset="0"/>
              </a:rPr>
              <a:t>	15.00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fr-FR" sz="1200" b="1" dirty="0" smtClean="0">
                <a:latin typeface="Century Gothic" panose="020B0502020202020204" pitchFamily="34" charset="0"/>
              </a:rPr>
              <a:t>Salmon </a:t>
            </a:r>
            <a:r>
              <a:rPr lang="fr-FR" sz="1200" b="1" dirty="0" err="1" smtClean="0">
                <a:latin typeface="Century Gothic" panose="020B0502020202020204" pitchFamily="34" charset="0"/>
              </a:rPr>
              <a:t>Bowl</a:t>
            </a:r>
            <a:r>
              <a:rPr lang="fr-FR" sz="1200" b="1" dirty="0" smtClean="0">
                <a:latin typeface="Century Gothic" panose="020B0502020202020204" pitchFamily="34" charset="0"/>
              </a:rPr>
              <a:t>,</a:t>
            </a:r>
            <a:r>
              <a:rPr lang="fr-FR" sz="1200" dirty="0" smtClean="0">
                <a:latin typeface="Century Gothic" panose="020B0502020202020204" pitchFamily="34" charset="0"/>
              </a:rPr>
              <a:t>(lentilles beluga, saumon fumé, salade, pomelos, courgettes grillées, 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crevettes et sauce bulgare) 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15.00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b="1" dirty="0" err="1" smtClean="0">
                <a:latin typeface="Century Gothic" panose="020B0502020202020204" pitchFamily="34" charset="0"/>
              </a:rPr>
              <a:t>Chicken</a:t>
            </a:r>
            <a:r>
              <a:rPr lang="fr-FR" sz="1200" b="1" dirty="0" smtClean="0">
                <a:latin typeface="Century Gothic" panose="020B0502020202020204" pitchFamily="34" charset="0"/>
              </a:rPr>
              <a:t> </a:t>
            </a:r>
            <a:r>
              <a:rPr lang="fr-FR" sz="1200" b="1" dirty="0" err="1" smtClean="0">
                <a:latin typeface="Century Gothic" panose="020B0502020202020204" pitchFamily="34" charset="0"/>
              </a:rPr>
              <a:t>Bowl</a:t>
            </a:r>
            <a:r>
              <a:rPr lang="fr-FR" sz="1200" b="1" dirty="0" smtClean="0">
                <a:latin typeface="Century Gothic" panose="020B0502020202020204" pitchFamily="34" charset="0"/>
              </a:rPr>
              <a:t> </a:t>
            </a:r>
            <a:r>
              <a:rPr lang="fr-FR" sz="1200" dirty="0" smtClean="0">
                <a:latin typeface="Century Gothic" panose="020B0502020202020204" pitchFamily="34" charset="0"/>
              </a:rPr>
              <a:t>(salade, tomate cerises, fèves, poulet, chou, œuf plein air, cacahuètes</a:t>
            </a:r>
            <a:r>
              <a:rPr lang="fr-FR" sz="1100" dirty="0" smtClean="0">
                <a:latin typeface="Century Gothic" panose="020B0502020202020204" pitchFamily="34" charset="0"/>
              </a:rPr>
              <a:t>)	</a:t>
            </a:r>
            <a:r>
              <a:rPr lang="fr-FR" sz="1200" dirty="0" smtClean="0">
                <a:latin typeface="Century Gothic" panose="020B0502020202020204" pitchFamily="34" charset="0"/>
              </a:rPr>
              <a:t>15.00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b="1" dirty="0" err="1" smtClean="0">
                <a:latin typeface="Century Gothic" panose="020B0502020202020204" pitchFamily="34" charset="0"/>
              </a:rPr>
              <a:t>Veggie</a:t>
            </a:r>
            <a:r>
              <a:rPr lang="fr-FR" sz="1200" b="1" dirty="0" smtClean="0">
                <a:latin typeface="Century Gothic" panose="020B0502020202020204" pitchFamily="34" charset="0"/>
              </a:rPr>
              <a:t> </a:t>
            </a:r>
            <a:r>
              <a:rPr lang="fr-FR" sz="1200" b="1" dirty="0" err="1" smtClean="0">
                <a:latin typeface="Century Gothic" panose="020B0502020202020204" pitchFamily="34" charset="0"/>
              </a:rPr>
              <a:t>Bowl</a:t>
            </a:r>
            <a:r>
              <a:rPr lang="fr-FR" sz="1200" b="1" dirty="0" smtClean="0">
                <a:latin typeface="Century Gothic" panose="020B0502020202020204" pitchFamily="34" charset="0"/>
              </a:rPr>
              <a:t> </a:t>
            </a:r>
            <a:r>
              <a:rPr lang="fr-FR" sz="1200" dirty="0" smtClean="0">
                <a:latin typeface="Century Gothic" panose="020B0502020202020204" pitchFamily="34" charset="0"/>
              </a:rPr>
              <a:t>(salade, lentilles beluga, tomates cerises, chou, courgettes grillées, fèves, 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graines de courge, sésame) 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14.00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2092" y="4556964"/>
            <a:ext cx="7554717" cy="468849"/>
            <a:chOff x="172382" y="3707644"/>
            <a:chExt cx="6795114" cy="468849"/>
          </a:xfrm>
        </p:grpSpPr>
        <p:grpSp>
          <p:nvGrpSpPr>
            <p:cNvPr id="111" name="Groupe 110"/>
            <p:cNvGrpSpPr/>
            <p:nvPr/>
          </p:nvGrpSpPr>
          <p:grpSpPr>
            <a:xfrm>
              <a:off x="689039" y="3741705"/>
              <a:ext cx="3637301" cy="409598"/>
              <a:chOff x="356135" y="389234"/>
              <a:chExt cx="1378440" cy="417557"/>
            </a:xfrm>
            <a:solidFill>
              <a:schemeClr val="tx1"/>
            </a:solidFill>
          </p:grpSpPr>
          <p:sp>
            <p:nvSpPr>
              <p:cNvPr id="112" name="Rectangle 111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iangle isocèle 112"/>
              <p:cNvSpPr/>
              <p:nvPr/>
            </p:nvSpPr>
            <p:spPr>
              <a:xfrm rot="16200000">
                <a:off x="1493422" y="565639"/>
                <a:ext cx="417557" cy="64748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4" name="ZoneTexte 113"/>
            <p:cNvSpPr txBox="1"/>
            <p:nvPr/>
          </p:nvSpPr>
          <p:spPr>
            <a:xfrm>
              <a:off x="678150" y="3775262"/>
              <a:ext cx="365372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NOS </a:t>
              </a:r>
              <a:r>
                <a:rPr lang="fr-FR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GRANDES ASSIETTES ET POKE BOWL	 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16" name="Image 115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82" y="3707644"/>
              <a:ext cx="468849" cy="468849"/>
            </a:xfrm>
            <a:prstGeom prst="rect">
              <a:avLst/>
            </a:prstGeom>
          </p:spPr>
        </p:pic>
        <p:cxnSp>
          <p:nvCxnSpPr>
            <p:cNvPr id="131" name="Connecteur droit 130"/>
            <p:cNvCxnSpPr/>
            <p:nvPr/>
          </p:nvCxnSpPr>
          <p:spPr>
            <a:xfrm>
              <a:off x="4014228" y="3950407"/>
              <a:ext cx="2953268" cy="24420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317885" y="6499617"/>
            <a:ext cx="6947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nets,  service compris </a:t>
            </a:r>
          </a:p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Vous êtes allergique ? Merci de nous interroger. Des informations sur les allergènes à déclaration obligatoire contenus dans les plats vous seront transmises par le personnel.</a:t>
            </a:r>
            <a:endParaRPr lang="en-US" i="1" dirty="0">
              <a:latin typeface="Century Gothic" panose="020B0502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25750" y="3001099"/>
            <a:ext cx="7433925" cy="410034"/>
            <a:chOff x="182376" y="2052079"/>
            <a:chExt cx="7433925" cy="410034"/>
          </a:xfrm>
        </p:grpSpPr>
        <p:grpSp>
          <p:nvGrpSpPr>
            <p:cNvPr id="107" name="Groupe 106"/>
            <p:cNvGrpSpPr/>
            <p:nvPr/>
          </p:nvGrpSpPr>
          <p:grpSpPr>
            <a:xfrm>
              <a:off x="681559" y="2052515"/>
              <a:ext cx="1725073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08" name="Rectangle 107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iangle isocèle 108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ZoneTexte 92"/>
            <p:cNvSpPr txBox="1"/>
            <p:nvPr/>
          </p:nvSpPr>
          <p:spPr>
            <a:xfrm>
              <a:off x="523655" y="2098425"/>
              <a:ext cx="159863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ENTRÉES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10" name="Image 109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376" y="2052079"/>
              <a:ext cx="400468" cy="400468"/>
            </a:xfrm>
            <a:prstGeom prst="rect">
              <a:avLst/>
            </a:prstGeom>
          </p:spPr>
        </p:pic>
        <p:cxnSp>
          <p:nvCxnSpPr>
            <p:cNvPr id="63" name="Connecteur droit 62"/>
            <p:cNvCxnSpPr/>
            <p:nvPr/>
          </p:nvCxnSpPr>
          <p:spPr>
            <a:xfrm flipV="1">
              <a:off x="2123049" y="2242777"/>
              <a:ext cx="5493252" cy="10562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137477" y="897965"/>
            <a:ext cx="7436196" cy="438128"/>
            <a:chOff x="221627" y="392697"/>
            <a:chExt cx="7433701" cy="438128"/>
          </a:xfrm>
        </p:grpSpPr>
        <p:grpSp>
          <p:nvGrpSpPr>
            <p:cNvPr id="29" name="Groupe 28"/>
            <p:cNvGrpSpPr/>
            <p:nvPr/>
          </p:nvGrpSpPr>
          <p:grpSpPr>
            <a:xfrm>
              <a:off x="732405" y="421227"/>
              <a:ext cx="1748646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33" name="Rectangle 32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iangle isocèle 33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652248" y="463759"/>
              <a:ext cx="150982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 </a:t>
              </a:r>
              <a:r>
                <a:rPr lang="fr-FR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DECOUVRIR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1" name="Image 30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99962">
              <a:off x="221627" y="392697"/>
              <a:ext cx="427050" cy="430945"/>
            </a:xfrm>
            <a:prstGeom prst="rect">
              <a:avLst/>
            </a:prstGeom>
          </p:spPr>
        </p:pic>
        <p:cxnSp>
          <p:nvCxnSpPr>
            <p:cNvPr id="32" name="Connecteur droit 31"/>
            <p:cNvCxnSpPr/>
            <p:nvPr/>
          </p:nvCxnSpPr>
          <p:spPr>
            <a:xfrm flipV="1">
              <a:off x="2162076" y="608335"/>
              <a:ext cx="5493252" cy="10562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ZoneTexte 34"/>
          <p:cNvSpPr txBox="1"/>
          <p:nvPr/>
        </p:nvSpPr>
        <p:spPr>
          <a:xfrm>
            <a:off x="332598" y="1502012"/>
            <a:ext cx="72542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entury Gothic" panose="020B0502020202020204" pitchFamily="34" charset="0"/>
              </a:rPr>
              <a:t>Planche de cochonnailles</a:t>
            </a:r>
            <a:r>
              <a:rPr lang="fr-FR" sz="2000" dirty="0"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latin typeface="Century Gothic" panose="020B0502020202020204" pitchFamily="34" charset="0"/>
              </a:rPr>
              <a:t>14.00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fr-FR" sz="1200" i="1" dirty="0" smtClean="0">
                <a:latin typeface="Century Gothic" panose="020B0502020202020204" pitchFamily="34" charset="0"/>
              </a:rPr>
              <a:t>(Jambon </a:t>
            </a:r>
            <a:r>
              <a:rPr lang="fr-FR" sz="1200" i="1" dirty="0" err="1" smtClean="0">
                <a:latin typeface="Century Gothic" panose="020B0502020202020204" pitchFamily="34" charset="0"/>
              </a:rPr>
              <a:t>Bellota</a:t>
            </a:r>
            <a:r>
              <a:rPr lang="fr-FR" sz="1200" i="1" dirty="0" smtClean="0">
                <a:latin typeface="Century Gothic" panose="020B0502020202020204" pitchFamily="34" charset="0"/>
              </a:rPr>
              <a:t>, jambon </a:t>
            </a:r>
            <a:r>
              <a:rPr lang="fr-FR" sz="1200" i="1" dirty="0">
                <a:latin typeface="Century Gothic" panose="020B0502020202020204" pitchFamily="34" charset="0"/>
              </a:rPr>
              <a:t>de Parme, chorizo </a:t>
            </a:r>
            <a:r>
              <a:rPr lang="fr-FR" sz="1200" i="1" dirty="0" smtClean="0">
                <a:latin typeface="Century Gothic" panose="020B0502020202020204" pitchFamily="34" charset="0"/>
              </a:rPr>
              <a:t>ibérique, saucisson sec, </a:t>
            </a:r>
            <a:r>
              <a:rPr lang="fr-FR" sz="1200" i="1" dirty="0">
                <a:latin typeface="Century Gothic" panose="020B0502020202020204" pitchFamily="34" charset="0"/>
              </a:rPr>
              <a:t>condiments)</a:t>
            </a:r>
            <a:endParaRPr lang="en-US" sz="1200" i="1" dirty="0">
              <a:latin typeface="Century Gothic" panose="020B0502020202020204" pitchFamily="34" charset="0"/>
            </a:endParaRPr>
          </a:p>
          <a:p>
            <a:r>
              <a:rPr lang="fr-FR" sz="1400" b="1" dirty="0">
                <a:latin typeface="Century Gothic" panose="020B0502020202020204" pitchFamily="34" charset="0"/>
              </a:rPr>
              <a:t>Planche de fromages</a:t>
            </a:r>
            <a:r>
              <a:rPr lang="fr-FR" sz="1400" dirty="0">
                <a:latin typeface="Century Gothic" panose="020B0502020202020204" pitchFamily="34" charset="0"/>
              </a:rPr>
              <a:t>					</a:t>
            </a:r>
            <a:r>
              <a:rPr lang="fr-FR" sz="1200" dirty="0" smtClean="0">
                <a:latin typeface="Century Gothic" panose="020B0502020202020204" pitchFamily="34" charset="0"/>
              </a:rPr>
              <a:t>12.00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fr-FR" sz="1200" i="1" dirty="0" smtClean="0">
                <a:latin typeface="Century Gothic" panose="020B0502020202020204" pitchFamily="34" charset="0"/>
              </a:rPr>
              <a:t>(Brillat</a:t>
            </a:r>
            <a:r>
              <a:rPr lang="fr-FR" sz="1200" i="1" dirty="0">
                <a:latin typeface="Century Gothic" panose="020B0502020202020204" pitchFamily="34" charset="0"/>
              </a:rPr>
              <a:t>-</a:t>
            </a:r>
            <a:r>
              <a:rPr lang="fr-FR" sz="1200" i="1" dirty="0" smtClean="0">
                <a:latin typeface="Century Gothic" panose="020B0502020202020204" pitchFamily="34" charset="0"/>
              </a:rPr>
              <a:t>Savarin, Epoisses, Comté, 100% Côte d’Or) </a:t>
            </a:r>
          </a:p>
          <a:p>
            <a:r>
              <a:rPr lang="fr-FR" sz="1400" b="1" dirty="0">
                <a:latin typeface="Century Gothic" panose="020B0502020202020204" pitchFamily="34" charset="0"/>
              </a:rPr>
              <a:t>Planche </a:t>
            </a:r>
            <a:r>
              <a:rPr lang="fr-FR" sz="1400" b="1" dirty="0" smtClean="0">
                <a:latin typeface="Century Gothic" panose="020B0502020202020204" pitchFamily="34" charset="0"/>
              </a:rPr>
              <a:t>du Chef						</a:t>
            </a:r>
            <a:r>
              <a:rPr lang="fr-FR" sz="1200" dirty="0" smtClean="0">
                <a:latin typeface="Century Gothic" panose="020B0502020202020204" pitchFamily="34" charset="0"/>
              </a:rPr>
              <a:t>16.00</a:t>
            </a:r>
            <a:endParaRPr lang="fr-FR" sz="1200" i="1" dirty="0">
              <a:latin typeface="Century Gothic" panose="020B0502020202020204" pitchFamily="34" charset="0"/>
            </a:endParaRPr>
          </a:p>
          <a:p>
            <a:r>
              <a:rPr lang="fr-FR" sz="1200" i="1" dirty="0">
                <a:latin typeface="Century Gothic" panose="020B0502020202020204" pitchFamily="34" charset="0"/>
              </a:rPr>
              <a:t>(Foie gras du sud ouest, saumon fumé d'Ecosse, jambon de </a:t>
            </a:r>
            <a:r>
              <a:rPr lang="fr-FR" sz="1200" i="1" dirty="0" smtClean="0">
                <a:latin typeface="Century Gothic" panose="020B0502020202020204" pitchFamily="34" charset="0"/>
              </a:rPr>
              <a:t>Parme, sardines </a:t>
            </a:r>
            <a:r>
              <a:rPr lang="fr-FR" sz="1200" i="1" dirty="0">
                <a:latin typeface="Century Gothic" panose="020B0502020202020204" pitchFamily="34" charset="0"/>
              </a:rPr>
              <a:t>millésimées)</a:t>
            </a:r>
          </a:p>
        </p:txBody>
      </p:sp>
    </p:spTree>
    <p:extLst>
      <p:ext uri="{BB962C8B-B14F-4D97-AF65-F5344CB8AC3E}">
        <p14:creationId xmlns:p14="http://schemas.microsoft.com/office/powerpoint/2010/main" val="3789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ZoneTexte 50"/>
          <p:cNvSpPr txBox="1"/>
          <p:nvPr/>
        </p:nvSpPr>
        <p:spPr>
          <a:xfrm>
            <a:off x="292278" y="3789219"/>
            <a:ext cx="7011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Raviole du Dauphiné Label Rouge à la crème ciboulette	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15.00                    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Filet de truite de Côte d’Or</a:t>
            </a:r>
            <a:r>
              <a:rPr lang="fr-FR" sz="1200" dirty="0">
                <a:latin typeface="Century Gothic" panose="020B0502020202020204" pitchFamily="34" charset="0"/>
              </a:rPr>
              <a:t> </a:t>
            </a:r>
            <a:r>
              <a:rPr lang="fr-FR" sz="1200" dirty="0" smtClean="0">
                <a:latin typeface="Century Gothic" panose="020B0502020202020204" pitchFamily="34" charset="0"/>
              </a:rPr>
              <a:t>au crémant de Bourgogne</a:t>
            </a:r>
            <a:r>
              <a:rPr lang="fr-FR" sz="1200" dirty="0">
                <a:latin typeface="Century Gothic" panose="020B0502020202020204" pitchFamily="34" charset="0"/>
              </a:rPr>
              <a:t>			</a:t>
            </a:r>
            <a:r>
              <a:rPr lang="fr-FR" sz="1200" dirty="0" smtClean="0">
                <a:latin typeface="Century Gothic" panose="020B0502020202020204" pitchFamily="34" charset="0"/>
              </a:rPr>
              <a:t>17.00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Steak </a:t>
            </a:r>
            <a:r>
              <a:rPr lang="fr-FR" sz="1200" dirty="0">
                <a:latin typeface="Century Gothic" panose="020B0502020202020204" pitchFamily="34" charset="0"/>
              </a:rPr>
              <a:t>tartare de Charolais de Côte d’Or haché minute			17.00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Filet de poulet à la crème de morilles				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22.00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Cœur de rumsteck sauce Epoisses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19.00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Filet de daurade à la plancha, beurre nantais				24.00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97552" y="5859274"/>
            <a:ext cx="7032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Faisselle de fromage blanc à la crème                                  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</a:t>
            </a:r>
            <a:r>
              <a:rPr lang="fr-FR" sz="1200" dirty="0">
                <a:latin typeface="Century Gothic" panose="020B0502020202020204" pitchFamily="34" charset="0"/>
              </a:rPr>
              <a:t>	7.00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Assiette de fromages du département </a:t>
            </a:r>
            <a:r>
              <a:rPr lang="fr-FR" sz="1200" dirty="0">
                <a:latin typeface="Century Gothic" panose="020B0502020202020204" pitchFamily="34" charset="0"/>
              </a:rPr>
              <a:t>: </a:t>
            </a:r>
            <a:r>
              <a:rPr lang="fr-FR" sz="1200" dirty="0" smtClean="0">
                <a:latin typeface="Century Gothic" panose="020B0502020202020204" pitchFamily="34" charset="0"/>
              </a:rPr>
              <a:t>100% Côte d’or, Epoisses, Brillat-Savarin 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9.00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10227" y="2704728"/>
            <a:ext cx="7449448" cy="450685"/>
            <a:chOff x="181713" y="709812"/>
            <a:chExt cx="7449448" cy="450685"/>
          </a:xfrm>
        </p:grpSpPr>
        <p:grpSp>
          <p:nvGrpSpPr>
            <p:cNvPr id="49" name="Groupe 48"/>
            <p:cNvGrpSpPr/>
            <p:nvPr/>
          </p:nvGrpSpPr>
          <p:grpSpPr>
            <a:xfrm>
              <a:off x="680893" y="750899"/>
              <a:ext cx="1479137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47" name="Rectangle 46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iangle isocèle 47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ZoneTexte 82"/>
            <p:cNvSpPr txBox="1"/>
            <p:nvPr/>
          </p:nvSpPr>
          <p:spPr>
            <a:xfrm>
              <a:off x="560380" y="793431"/>
              <a:ext cx="13215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PLATS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6" name="Image 105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713" y="709812"/>
              <a:ext cx="430945" cy="430945"/>
            </a:xfrm>
            <a:prstGeom prst="rect">
              <a:avLst/>
            </a:prstGeom>
          </p:spPr>
        </p:pic>
        <p:cxnSp>
          <p:nvCxnSpPr>
            <p:cNvPr id="124" name="Connecteur droit 123"/>
            <p:cNvCxnSpPr/>
            <p:nvPr/>
          </p:nvCxnSpPr>
          <p:spPr>
            <a:xfrm>
              <a:off x="1881962" y="956930"/>
              <a:ext cx="5749199" cy="10632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158655" y="5234738"/>
            <a:ext cx="7403244" cy="410034"/>
            <a:chOff x="182376" y="3125952"/>
            <a:chExt cx="7403244" cy="410034"/>
          </a:xfrm>
        </p:grpSpPr>
        <p:grpSp>
          <p:nvGrpSpPr>
            <p:cNvPr id="107" name="Groupe 106"/>
            <p:cNvGrpSpPr/>
            <p:nvPr/>
          </p:nvGrpSpPr>
          <p:grpSpPr>
            <a:xfrm>
              <a:off x="681559" y="3126388"/>
              <a:ext cx="1990518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08" name="Rectangle 107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iangle isocèle 108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ZoneTexte 92"/>
            <p:cNvSpPr txBox="1"/>
            <p:nvPr/>
          </p:nvSpPr>
          <p:spPr>
            <a:xfrm>
              <a:off x="493458" y="3163814"/>
              <a:ext cx="187035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FROMAGES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10" name="Image 109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376" y="3125952"/>
              <a:ext cx="400468" cy="400468"/>
            </a:xfrm>
            <a:prstGeom prst="rect">
              <a:avLst/>
            </a:prstGeom>
          </p:spPr>
        </p:pic>
        <p:cxnSp>
          <p:nvCxnSpPr>
            <p:cNvPr id="130" name="Connecteur droit 129"/>
            <p:cNvCxnSpPr/>
            <p:nvPr/>
          </p:nvCxnSpPr>
          <p:spPr>
            <a:xfrm>
              <a:off x="2200535" y="3327078"/>
              <a:ext cx="5385085" cy="11864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382610" y="6893247"/>
            <a:ext cx="6947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nets,  service compris. </a:t>
            </a:r>
          </a:p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Vous êtes allergique ? Merci de nous interroger. Des informations sur les allergènes à déclaration obligatoire contenus dans les plats vous seront transmises par le personnel.</a:t>
            </a:r>
            <a:endParaRPr lang="en-US" i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6924" y="3328535"/>
            <a:ext cx="5512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i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Accompagnés de frites </a:t>
            </a:r>
            <a:r>
              <a:rPr lang="fr-FR" sz="1200" i="1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et </a:t>
            </a:r>
            <a:r>
              <a:rPr lang="fr-FR" sz="1200" i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salade verte ou légumes du </a:t>
            </a:r>
            <a:r>
              <a:rPr lang="fr-FR" sz="1200" i="1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jour au choix</a:t>
            </a:r>
          </a:p>
          <a:p>
            <a:pPr algn="ctr">
              <a:spcAft>
                <a:spcPts val="0"/>
              </a:spcAft>
            </a:pPr>
            <a:r>
              <a:rPr lang="fr-FR" sz="1200" b="1" i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Garniture supplémentaire 2€</a:t>
            </a:r>
            <a:endParaRPr lang="en-US" sz="2000" b="1" i="1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56431" y="1699091"/>
            <a:ext cx="7194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entury Gothic" panose="020B0502020202020204" pitchFamily="34" charset="0"/>
              </a:rPr>
              <a:t>Burger de Charolais </a:t>
            </a:r>
            <a:r>
              <a:rPr lang="fr-FR" sz="1200" dirty="0" smtClean="0">
                <a:latin typeface="Century Gothic" panose="020B0502020202020204" pitchFamily="34" charset="0"/>
              </a:rPr>
              <a:t>(pain aux graines, 150g de charolais, Ketchup de cassis, salade, 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oignons, fromage de l’Abbaye de </a:t>
            </a:r>
            <a:r>
              <a:rPr lang="fr-FR" sz="1200" dirty="0" err="1" smtClean="0">
                <a:latin typeface="Century Gothic" panose="020B0502020202020204" pitchFamily="34" charset="0"/>
              </a:rPr>
              <a:t>Citeaux</a:t>
            </a:r>
            <a:r>
              <a:rPr lang="fr-FR" sz="1200" dirty="0" smtClean="0">
                <a:latin typeface="Century Gothic" panose="020B0502020202020204" pitchFamily="34" charset="0"/>
              </a:rPr>
              <a:t>)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  16.00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b="1" dirty="0" smtClean="0">
                <a:latin typeface="Century Gothic" panose="020B0502020202020204" pitchFamily="34" charset="0"/>
              </a:rPr>
              <a:t>Club sandwich </a:t>
            </a:r>
            <a:r>
              <a:rPr lang="fr-FR" sz="1200" dirty="0" smtClean="0">
                <a:latin typeface="Century Gothic" panose="020B0502020202020204" pitchFamily="34" charset="0"/>
              </a:rPr>
              <a:t>(poulet, jambon, </a:t>
            </a:r>
            <a:r>
              <a:rPr lang="fr-FR" sz="1200" dirty="0">
                <a:latin typeface="Century Gothic" panose="020B0502020202020204" pitchFamily="34" charset="0"/>
              </a:rPr>
              <a:t>salade, tomate, œuf, mayonnaise</a:t>
            </a:r>
            <a:r>
              <a:rPr lang="fr-FR" sz="1200" dirty="0" smtClean="0">
                <a:latin typeface="Century Gothic" panose="020B0502020202020204" pitchFamily="34" charset="0"/>
              </a:rPr>
              <a:t>) </a:t>
            </a:r>
            <a:r>
              <a:rPr lang="fr-FR" sz="1200" dirty="0">
                <a:latin typeface="Century Gothic" panose="020B0502020202020204" pitchFamily="34" charset="0"/>
              </a:rPr>
              <a:t>		</a:t>
            </a:r>
            <a:r>
              <a:rPr lang="fr-FR" sz="1200" dirty="0" smtClean="0">
                <a:latin typeface="Century Gothic" panose="020B0502020202020204" pitchFamily="34" charset="0"/>
              </a:rPr>
              <a:t>  15.00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b="1" dirty="0" smtClean="0">
                <a:latin typeface="Century Gothic" panose="020B0502020202020204" pitchFamily="34" charset="0"/>
              </a:rPr>
              <a:t>Omelette au jambon fumé et emmental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                                                                  12.00</a:t>
            </a:r>
          </a:p>
          <a:p>
            <a:r>
              <a:rPr lang="fr-FR" sz="1200" b="1" dirty="0" err="1" smtClean="0">
                <a:latin typeface="Century Gothic" panose="020B0502020202020204" pitchFamily="34" charset="0"/>
              </a:rPr>
              <a:t>Veggie</a:t>
            </a:r>
            <a:r>
              <a:rPr lang="fr-FR" sz="1200" b="1" dirty="0" smtClean="0">
                <a:latin typeface="Century Gothic" panose="020B0502020202020204" pitchFamily="34" charset="0"/>
              </a:rPr>
              <a:t> burger </a:t>
            </a:r>
            <a:r>
              <a:rPr lang="fr-FR" sz="1200" dirty="0" smtClean="0">
                <a:latin typeface="Century Gothic" panose="020B0502020202020204" pitchFamily="34" charset="0"/>
              </a:rPr>
              <a:t>(steak végétal, purée de carottes, salade, oignons)		  14.00</a:t>
            </a:r>
            <a:endParaRPr lang="fr-FR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grpSp>
        <p:nvGrpSpPr>
          <p:cNvPr id="38" name="Groupe 37"/>
          <p:cNvGrpSpPr/>
          <p:nvPr/>
        </p:nvGrpSpPr>
        <p:grpSpPr>
          <a:xfrm>
            <a:off x="48616" y="1080694"/>
            <a:ext cx="7281635" cy="515381"/>
            <a:chOff x="139526" y="5406954"/>
            <a:chExt cx="7281635" cy="448078"/>
          </a:xfrm>
        </p:grpSpPr>
        <p:grpSp>
          <p:nvGrpSpPr>
            <p:cNvPr id="39" name="Groupe 38"/>
            <p:cNvGrpSpPr/>
            <p:nvPr/>
          </p:nvGrpSpPr>
          <p:grpSpPr>
            <a:xfrm>
              <a:off x="682214" y="5406954"/>
              <a:ext cx="2668311" cy="409598"/>
              <a:chOff x="356135" y="389234"/>
              <a:chExt cx="1377013" cy="417557"/>
            </a:xfrm>
            <a:solidFill>
              <a:schemeClr val="tx1"/>
            </a:solidFill>
          </p:grpSpPr>
          <p:sp>
            <p:nvSpPr>
              <p:cNvPr id="43" name="Rectangle 42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iangle isocèle 43"/>
              <p:cNvSpPr/>
              <p:nvPr/>
            </p:nvSpPr>
            <p:spPr>
              <a:xfrm rot="16200000">
                <a:off x="1482419" y="556062"/>
                <a:ext cx="417557" cy="8390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ZoneTexte 39"/>
            <p:cNvSpPr txBox="1"/>
            <p:nvPr/>
          </p:nvSpPr>
          <p:spPr>
            <a:xfrm>
              <a:off x="645566" y="5452864"/>
              <a:ext cx="234846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INCONTOURNABLES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526" y="5413253"/>
              <a:ext cx="441779" cy="441779"/>
            </a:xfrm>
            <a:prstGeom prst="rect">
              <a:avLst/>
            </a:prstGeom>
          </p:spPr>
        </p:pic>
        <p:cxnSp>
          <p:nvCxnSpPr>
            <p:cNvPr id="42" name="Connecteur droit 41"/>
            <p:cNvCxnSpPr/>
            <p:nvPr/>
          </p:nvCxnSpPr>
          <p:spPr>
            <a:xfrm flipV="1">
              <a:off x="3111689" y="5606753"/>
              <a:ext cx="4309472" cy="6823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85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38223" y="2936508"/>
            <a:ext cx="6943060" cy="528040"/>
            <a:chOff x="78240" y="1474630"/>
            <a:chExt cx="6843555" cy="494392"/>
          </a:xfrm>
        </p:grpSpPr>
        <p:grpSp>
          <p:nvGrpSpPr>
            <p:cNvPr id="49" name="Groupe 48"/>
            <p:cNvGrpSpPr/>
            <p:nvPr/>
          </p:nvGrpSpPr>
          <p:grpSpPr>
            <a:xfrm>
              <a:off x="670260" y="1559423"/>
              <a:ext cx="2116828" cy="409598"/>
              <a:chOff x="356135" y="389234"/>
              <a:chExt cx="1386558" cy="417557"/>
            </a:xfrm>
            <a:solidFill>
              <a:srgbClr val="5E544E"/>
            </a:solidFill>
          </p:grpSpPr>
          <p:sp>
            <p:nvSpPr>
              <p:cNvPr id="47" name="Rectangle 46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iangle isocèle 47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ZoneTexte 82"/>
            <p:cNvSpPr txBox="1"/>
            <p:nvPr/>
          </p:nvSpPr>
          <p:spPr>
            <a:xfrm>
              <a:off x="478466" y="1601955"/>
              <a:ext cx="2085777" cy="3452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COUPES GLACEES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6" name="Image 10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40" y="1474630"/>
              <a:ext cx="473389" cy="494392"/>
            </a:xfrm>
            <a:prstGeom prst="rect">
              <a:avLst/>
            </a:prstGeom>
          </p:spPr>
        </p:pic>
        <p:cxnSp>
          <p:nvCxnSpPr>
            <p:cNvPr id="124" name="Connecteur droit 123"/>
            <p:cNvCxnSpPr/>
            <p:nvPr/>
          </p:nvCxnSpPr>
          <p:spPr>
            <a:xfrm>
              <a:off x="2275367" y="1765454"/>
              <a:ext cx="4646428" cy="0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72139" y="7022517"/>
            <a:ext cx="6947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Tous nos prix sont en euros. Prix nets 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L’abus d’alcool est dangereux pour la santé, à consommer avec modération.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8524" y="3262005"/>
            <a:ext cx="70566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 smtClean="0"/>
          </a:p>
          <a:p>
            <a:r>
              <a:rPr lang="fr-FR" sz="1600" b="1" dirty="0" err="1" smtClean="0"/>
              <a:t>Carachoc</a:t>
            </a:r>
            <a:r>
              <a:rPr lang="fr-FR" sz="1200" dirty="0"/>
              <a:t>							</a:t>
            </a:r>
            <a:r>
              <a:rPr lang="fr-FR" sz="1200" dirty="0" smtClean="0">
                <a:latin typeface="Century Gothic" panose="020B0502020202020204" pitchFamily="34" charset="0"/>
              </a:rPr>
              <a:t>9.00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100" dirty="0">
                <a:latin typeface="Century Gothic" panose="020B0502020202020204" pitchFamily="34" charset="0"/>
              </a:rPr>
              <a:t>Glace praliné rocher, glace caramel toffee, chantilly, sauce chocolat et brisures de </a:t>
            </a:r>
            <a:r>
              <a:rPr lang="fr-FR" sz="1100" dirty="0" smtClean="0">
                <a:latin typeface="Century Gothic" panose="020B0502020202020204" pitchFamily="34" charset="0"/>
              </a:rPr>
              <a:t>toffee</a:t>
            </a:r>
            <a:endParaRPr lang="fr-FR" sz="1100" dirty="0">
              <a:latin typeface="Century Gothic" panose="020B0502020202020204" pitchFamily="34" charset="0"/>
            </a:endParaRPr>
          </a:p>
          <a:p>
            <a:r>
              <a:rPr lang="fr-FR" sz="1600" b="1" dirty="0"/>
              <a:t>Etna</a:t>
            </a:r>
            <a:r>
              <a:rPr lang="fr-FR" sz="1200" dirty="0"/>
              <a:t>							</a:t>
            </a:r>
            <a:r>
              <a:rPr lang="fr-FR" sz="1200" dirty="0" smtClean="0">
                <a:latin typeface="Century Gothic" panose="020B0502020202020204" pitchFamily="34" charset="0"/>
              </a:rPr>
              <a:t>9.00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100" dirty="0">
                <a:latin typeface="Century Gothic" panose="020B0502020202020204" pitchFamily="34" charset="0"/>
              </a:rPr>
              <a:t>Glace pistache de Sicile, sorbet abricot, chantilly, coulis de fraise, crumble</a:t>
            </a:r>
          </a:p>
          <a:p>
            <a:r>
              <a:rPr lang="fr-FR" sz="1600" b="1" dirty="0"/>
              <a:t>Tic &amp; Tac</a:t>
            </a:r>
            <a:r>
              <a:rPr lang="fr-FR" sz="1200" dirty="0"/>
              <a:t>							</a:t>
            </a:r>
            <a:r>
              <a:rPr lang="fr-FR" sz="1200" dirty="0" smtClean="0">
                <a:latin typeface="Century Gothic" panose="020B0502020202020204" pitchFamily="34" charset="0"/>
              </a:rPr>
              <a:t>9.00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100" dirty="0">
                <a:latin typeface="Century Gothic" panose="020B0502020202020204" pitchFamily="34" charset="0"/>
              </a:rPr>
              <a:t>Glace vanille de Madagascar, glace café </a:t>
            </a:r>
            <a:r>
              <a:rPr lang="fr-FR" sz="1100" dirty="0" smtClean="0">
                <a:latin typeface="Century Gothic" panose="020B0502020202020204" pitchFamily="34" charset="0"/>
              </a:rPr>
              <a:t>expresso, </a:t>
            </a:r>
            <a:r>
              <a:rPr lang="fr-FR" sz="1100" dirty="0">
                <a:latin typeface="Century Gothic" panose="020B0502020202020204" pitchFamily="34" charset="0"/>
              </a:rPr>
              <a:t>chantilly, spéculoos et </a:t>
            </a:r>
            <a:r>
              <a:rPr lang="fr-FR" sz="1100" dirty="0" smtClean="0">
                <a:latin typeface="Century Gothic" panose="020B0502020202020204" pitchFamily="34" charset="0"/>
              </a:rPr>
              <a:t>caramel</a:t>
            </a:r>
          </a:p>
          <a:p>
            <a:endParaRPr lang="fr-FR" sz="1100" dirty="0">
              <a:latin typeface="Century Gothic" panose="020B0502020202020204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38223" y="5245716"/>
            <a:ext cx="7176079" cy="410034"/>
            <a:chOff x="170628" y="1048244"/>
            <a:chExt cx="7389047" cy="410034"/>
          </a:xfrm>
        </p:grpSpPr>
        <p:grpSp>
          <p:nvGrpSpPr>
            <p:cNvPr id="12" name="Groupe 11"/>
            <p:cNvGrpSpPr/>
            <p:nvPr/>
          </p:nvGrpSpPr>
          <p:grpSpPr>
            <a:xfrm>
              <a:off x="680444" y="1048680"/>
              <a:ext cx="2881466" cy="409598"/>
              <a:chOff x="356135" y="389234"/>
              <a:chExt cx="1386558" cy="417557"/>
            </a:xfrm>
            <a:solidFill>
              <a:schemeClr val="tx1"/>
            </a:solidFill>
          </p:grpSpPr>
          <p:sp>
            <p:nvSpPr>
              <p:cNvPr id="16" name="Rectangle 15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iangle isocèle 16"/>
              <p:cNvSpPr/>
              <p:nvPr/>
            </p:nvSpPr>
            <p:spPr>
              <a:xfrm rot="16200000">
                <a:off x="1460931" y="525029"/>
                <a:ext cx="417557" cy="14596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28" y="1048244"/>
              <a:ext cx="400468" cy="400468"/>
            </a:xfrm>
            <a:prstGeom prst="rect">
              <a:avLst/>
            </a:prstGeom>
          </p:spPr>
        </p:pic>
        <p:sp>
          <p:nvSpPr>
            <p:cNvPr id="14" name="ZoneTexte 13"/>
            <p:cNvSpPr txBox="1"/>
            <p:nvPr/>
          </p:nvSpPr>
          <p:spPr>
            <a:xfrm>
              <a:off x="650135" y="1094590"/>
              <a:ext cx="24002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BOISSONS CHAUDES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5" name="Connecteur droit 14"/>
            <p:cNvCxnSpPr/>
            <p:nvPr/>
          </p:nvCxnSpPr>
          <p:spPr>
            <a:xfrm>
              <a:off x="2945372" y="1248478"/>
              <a:ext cx="4614303" cy="21811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oneTexte 2"/>
          <p:cNvSpPr txBox="1"/>
          <p:nvPr/>
        </p:nvSpPr>
        <p:spPr>
          <a:xfrm>
            <a:off x="248524" y="5799638"/>
            <a:ext cx="694764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entury Gothic" panose="020B0502020202020204" pitchFamily="34" charset="0"/>
              </a:rPr>
              <a:t>Espresso</a:t>
            </a:r>
            <a:r>
              <a:rPr lang="fr-FR" sz="1200" dirty="0" smtClean="0">
                <a:latin typeface="Century Gothic" panose="020B0502020202020204" pitchFamily="34" charset="0"/>
              </a:rPr>
              <a:t> </a:t>
            </a:r>
            <a:r>
              <a:rPr lang="fr-FR" sz="1200" dirty="0" err="1" smtClean="0">
                <a:latin typeface="Century Gothic" panose="020B0502020202020204" pitchFamily="34" charset="0"/>
              </a:rPr>
              <a:t>Lavazza</a:t>
            </a:r>
            <a:r>
              <a:rPr lang="fr-FR" sz="1200" dirty="0" smtClean="0">
                <a:latin typeface="Century Gothic" panose="020B0502020202020204" pitchFamily="34" charset="0"/>
              </a:rPr>
              <a:t> « Voix de la terre »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	1.80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Cappuccino						3.50</a:t>
            </a:r>
          </a:p>
          <a:p>
            <a:r>
              <a:rPr lang="fr-FR" sz="1200" dirty="0">
                <a:latin typeface="Century Gothic" panose="020B0502020202020204" pitchFamily="34" charset="0"/>
              </a:rPr>
              <a:t>Thé et infusions						3.00</a:t>
            </a:r>
          </a:p>
          <a:p>
            <a:r>
              <a:rPr lang="fr-FR" sz="1200" dirty="0">
                <a:latin typeface="Century Gothic" panose="020B0502020202020204" pitchFamily="34" charset="0"/>
              </a:rPr>
              <a:t>Chocolat chaud 				                                           3.50</a:t>
            </a:r>
          </a:p>
          <a:p>
            <a:r>
              <a:rPr lang="fr-FR" sz="1200" dirty="0">
                <a:latin typeface="Century Gothic" panose="020B0502020202020204" pitchFamily="34" charset="0"/>
              </a:rPr>
              <a:t>Café frappé ou chocolat frappé                                                                                             </a:t>
            </a:r>
            <a:r>
              <a:rPr lang="fr-FR" sz="1200" dirty="0" smtClean="0">
                <a:latin typeface="Century Gothic" panose="020B0502020202020204" pitchFamily="34" charset="0"/>
              </a:rPr>
              <a:t>3.50  </a:t>
            </a:r>
            <a:endParaRPr lang="fr-FR" sz="1200" dirty="0">
              <a:latin typeface="Century Gothic" panose="020B0502020202020204" pitchFamily="34" charset="0"/>
            </a:endParaRPr>
          </a:p>
          <a:p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64214" y="591043"/>
            <a:ext cx="7316259" cy="470610"/>
            <a:chOff x="137164" y="4573815"/>
            <a:chExt cx="7487459" cy="470610"/>
          </a:xfrm>
        </p:grpSpPr>
        <p:grpSp>
          <p:nvGrpSpPr>
            <p:cNvPr id="27" name="Groupe 26"/>
            <p:cNvGrpSpPr/>
            <p:nvPr/>
          </p:nvGrpSpPr>
          <p:grpSpPr>
            <a:xfrm>
              <a:off x="689040" y="4634827"/>
              <a:ext cx="1658486" cy="409598"/>
              <a:chOff x="356135" y="389234"/>
              <a:chExt cx="1378440" cy="417557"/>
            </a:xfrm>
            <a:solidFill>
              <a:schemeClr val="tx1"/>
            </a:solidFill>
          </p:grpSpPr>
          <p:sp>
            <p:nvSpPr>
              <p:cNvPr id="31" name="Rectangle 30"/>
              <p:cNvSpPr/>
              <p:nvPr/>
            </p:nvSpPr>
            <p:spPr>
              <a:xfrm>
                <a:off x="356135" y="452387"/>
                <a:ext cx="1376412" cy="288758"/>
              </a:xfrm>
              <a:prstGeom prst="rect">
                <a:avLst/>
              </a:prstGeom>
              <a:solidFill>
                <a:srgbClr val="5E54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iangle isocèle 31"/>
              <p:cNvSpPr/>
              <p:nvPr/>
            </p:nvSpPr>
            <p:spPr>
              <a:xfrm rot="16200000">
                <a:off x="1464711" y="536928"/>
                <a:ext cx="417557" cy="12217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ZoneTexte 27"/>
            <p:cNvSpPr txBox="1"/>
            <p:nvPr/>
          </p:nvSpPr>
          <p:spPr>
            <a:xfrm>
              <a:off x="522988" y="4688510"/>
              <a:ext cx="167754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LES DESSERTS</a:t>
              </a:r>
              <a:endParaRPr lang="en-US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rgbClr val="5E544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4" y="4573815"/>
              <a:ext cx="468849" cy="468849"/>
            </a:xfrm>
            <a:prstGeom prst="rect">
              <a:avLst/>
            </a:prstGeom>
          </p:spPr>
        </p:pic>
        <p:cxnSp>
          <p:nvCxnSpPr>
            <p:cNvPr id="30" name="Connecteur droit 29"/>
            <p:cNvCxnSpPr/>
            <p:nvPr/>
          </p:nvCxnSpPr>
          <p:spPr>
            <a:xfrm>
              <a:off x="2219066" y="4842399"/>
              <a:ext cx="5405557" cy="25550"/>
            </a:xfrm>
            <a:prstGeom prst="line">
              <a:avLst/>
            </a:prstGeom>
            <a:ln w="28575">
              <a:solidFill>
                <a:srgbClr val="5E544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oneTexte 4"/>
          <p:cNvSpPr txBox="1"/>
          <p:nvPr/>
        </p:nvSpPr>
        <p:spPr>
          <a:xfrm>
            <a:off x="214549" y="1095597"/>
            <a:ext cx="6981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Coupe de glaces et sorbets, 2 boules </a:t>
            </a:r>
            <a:r>
              <a:rPr lang="fr-FR" sz="1200" dirty="0" smtClean="0">
                <a:latin typeface="Century Gothic" panose="020B0502020202020204" pitchFamily="34" charset="0"/>
              </a:rPr>
              <a:t>au choix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		6.50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>
                <a:latin typeface="Century Gothic" panose="020B0502020202020204" pitchFamily="34" charset="0"/>
              </a:rPr>
              <a:t>(</a:t>
            </a:r>
            <a:r>
              <a:rPr lang="fr-FR" sz="1200" dirty="0" smtClean="0">
                <a:latin typeface="Century Gothic" panose="020B0502020202020204" pitchFamily="34" charset="0"/>
              </a:rPr>
              <a:t>vanille de Madagascar, café expresso, chocolat, caramel à la fleur de sel,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 </a:t>
            </a:r>
            <a:r>
              <a:rPr lang="fr-FR" sz="1200" dirty="0">
                <a:latin typeface="Century Gothic" panose="020B0502020202020204" pitchFamily="34" charset="0"/>
              </a:rPr>
              <a:t>fraise, cassis, abricot, </a:t>
            </a:r>
            <a:r>
              <a:rPr lang="fr-FR" sz="1200" dirty="0" smtClean="0">
                <a:latin typeface="Century Gothic" panose="020B0502020202020204" pitchFamily="34" charset="0"/>
              </a:rPr>
              <a:t>citron, framboise)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Moelleux au chocolat, crème anglaise				9.00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Financier à l’anis de Flavigny, glace au lait frais				</a:t>
            </a:r>
            <a:r>
              <a:rPr lang="fr-FR" sz="1200" dirty="0">
                <a:latin typeface="Century Gothic" panose="020B0502020202020204" pitchFamily="34" charset="0"/>
              </a:rPr>
              <a:t>8</a:t>
            </a:r>
            <a:r>
              <a:rPr lang="fr-FR" sz="1200" dirty="0" smtClean="0">
                <a:latin typeface="Century Gothic" panose="020B0502020202020204" pitchFamily="34" charset="0"/>
              </a:rPr>
              <a:t>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Salade de fruits frais préparée par nos soins, sirop hibiscus et menthe</a:t>
            </a:r>
            <a:r>
              <a:rPr lang="fr-FR" sz="1200" dirty="0">
                <a:latin typeface="Century Gothic" panose="020B0502020202020204" pitchFamily="34" charset="0"/>
              </a:rPr>
              <a:t>	</a:t>
            </a:r>
            <a:r>
              <a:rPr lang="fr-FR" sz="1200" dirty="0" smtClean="0">
                <a:latin typeface="Century Gothic" panose="020B0502020202020204" pitchFamily="34" charset="0"/>
              </a:rPr>
              <a:t>	7.00</a:t>
            </a:r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Café gourmand 						9.00</a:t>
            </a:r>
            <a:endParaRPr lang="fr-FR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40889</TotalTime>
  <Words>2097</Words>
  <Application>Microsoft Office PowerPoint</Application>
  <PresentationFormat>Personnalisé</PresentationFormat>
  <Paragraphs>194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sq</dc:creator>
  <cp:lastModifiedBy>IBIS STYLES Dijon Central OM1</cp:lastModifiedBy>
  <cp:revision>1402</cp:revision>
  <cp:lastPrinted>2021-08-21T15:16:31Z</cp:lastPrinted>
  <dcterms:created xsi:type="dcterms:W3CDTF">2018-04-09T09:15:45Z</dcterms:created>
  <dcterms:modified xsi:type="dcterms:W3CDTF">2021-10-15T09:02:28Z</dcterms:modified>
</cp:coreProperties>
</file>