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</p:sldIdLst>
  <p:sldSz cx="7524750" cy="7524750"/>
  <p:notesSz cx="6794500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6" autoAdjust="0"/>
  </p:normalViewPr>
  <p:slideViewPr>
    <p:cSldViewPr snapToGrid="0">
      <p:cViewPr varScale="1">
        <p:scale>
          <a:sx n="105" d="100"/>
          <a:sy n="105" d="100"/>
        </p:scale>
        <p:origin x="23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56" y="1231482"/>
            <a:ext cx="6396038" cy="2619728"/>
          </a:xfrm>
        </p:spPr>
        <p:txBody>
          <a:bodyPr anchor="b"/>
          <a:lstStyle>
            <a:lvl1pPr algn="ctr">
              <a:defRPr sz="493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594" y="3952236"/>
            <a:ext cx="5643563" cy="1816739"/>
          </a:xfrm>
        </p:spPr>
        <p:txBody>
          <a:bodyPr/>
          <a:lstStyle>
            <a:lvl1pPr marL="0" indent="0" algn="ctr">
              <a:buNone/>
              <a:defRPr sz="1975"/>
            </a:lvl1pPr>
            <a:lvl2pPr marL="376230" indent="0" algn="ctr">
              <a:buNone/>
              <a:defRPr sz="1646"/>
            </a:lvl2pPr>
            <a:lvl3pPr marL="752460" indent="0" algn="ctr">
              <a:buNone/>
              <a:defRPr sz="1481"/>
            </a:lvl3pPr>
            <a:lvl4pPr marL="1128690" indent="0" algn="ctr">
              <a:buNone/>
              <a:defRPr sz="1317"/>
            </a:lvl4pPr>
            <a:lvl5pPr marL="1504920" indent="0" algn="ctr">
              <a:buNone/>
              <a:defRPr sz="1317"/>
            </a:lvl5pPr>
            <a:lvl6pPr marL="1881149" indent="0" algn="ctr">
              <a:buNone/>
              <a:defRPr sz="1317"/>
            </a:lvl6pPr>
            <a:lvl7pPr marL="2257379" indent="0" algn="ctr">
              <a:buNone/>
              <a:defRPr sz="1317"/>
            </a:lvl7pPr>
            <a:lvl8pPr marL="2633609" indent="0" algn="ctr">
              <a:buNone/>
              <a:defRPr sz="1317"/>
            </a:lvl8pPr>
            <a:lvl9pPr marL="3009839" indent="0" algn="ctr">
              <a:buNone/>
              <a:defRPr sz="1317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40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2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4900" y="400623"/>
            <a:ext cx="1622524" cy="63768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327" y="400623"/>
            <a:ext cx="4773513" cy="637687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28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51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08" y="1875964"/>
            <a:ext cx="6490097" cy="3130086"/>
          </a:xfrm>
        </p:spPr>
        <p:txBody>
          <a:bodyPr anchor="b"/>
          <a:lstStyle>
            <a:lvl1pPr>
              <a:defRPr sz="493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408" y="5035662"/>
            <a:ext cx="6490097" cy="1646039"/>
          </a:xfrm>
        </p:spPr>
        <p:txBody>
          <a:bodyPr/>
          <a:lstStyle>
            <a:lvl1pPr marL="0" indent="0">
              <a:buNone/>
              <a:defRPr sz="1975">
                <a:solidFill>
                  <a:schemeClr val="tx1"/>
                </a:solidFill>
              </a:defRPr>
            </a:lvl1pPr>
            <a:lvl2pPr marL="376230" indent="0">
              <a:buNone/>
              <a:defRPr sz="1646">
                <a:solidFill>
                  <a:schemeClr val="tx1">
                    <a:tint val="75000"/>
                  </a:schemeClr>
                </a:solidFill>
              </a:defRPr>
            </a:lvl2pPr>
            <a:lvl3pPr marL="752460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3pPr>
            <a:lvl4pPr marL="1128690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4pPr>
            <a:lvl5pPr marL="1504920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5pPr>
            <a:lvl6pPr marL="188114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6pPr>
            <a:lvl7pPr marL="225737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7pPr>
            <a:lvl8pPr marL="263360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8pPr>
            <a:lvl9pPr marL="300983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55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326" y="2003116"/>
            <a:ext cx="3198019" cy="477438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405" y="2003116"/>
            <a:ext cx="3198019" cy="477438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28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400625"/>
            <a:ext cx="6490097" cy="14544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308" y="1844609"/>
            <a:ext cx="3183321" cy="904015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08" y="2748624"/>
            <a:ext cx="3183321" cy="40428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9405" y="1844609"/>
            <a:ext cx="3198999" cy="904015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9405" y="2748624"/>
            <a:ext cx="3198999" cy="40428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40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30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32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501650"/>
            <a:ext cx="2426928" cy="1755775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999" y="1083426"/>
            <a:ext cx="3809405" cy="5347450"/>
          </a:xfrm>
        </p:spPr>
        <p:txBody>
          <a:bodyPr/>
          <a:lstStyle>
            <a:lvl1pPr>
              <a:defRPr sz="2633"/>
            </a:lvl1pPr>
            <a:lvl2pPr>
              <a:defRPr sz="2304"/>
            </a:lvl2pPr>
            <a:lvl3pPr>
              <a:defRPr sz="1975"/>
            </a:lvl3pPr>
            <a:lvl4pPr>
              <a:defRPr sz="1646"/>
            </a:lvl4pPr>
            <a:lvl5pPr>
              <a:defRPr sz="1646"/>
            </a:lvl5pPr>
            <a:lvl6pPr>
              <a:defRPr sz="1646"/>
            </a:lvl6pPr>
            <a:lvl7pPr>
              <a:defRPr sz="1646"/>
            </a:lvl7pPr>
            <a:lvl8pPr>
              <a:defRPr sz="1646"/>
            </a:lvl8pPr>
            <a:lvl9pPr>
              <a:defRPr sz="1646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2257425"/>
            <a:ext cx="2426928" cy="4182159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94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501650"/>
            <a:ext cx="2426928" cy="1755775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98999" y="1083426"/>
            <a:ext cx="3809405" cy="5347450"/>
          </a:xfrm>
        </p:spPr>
        <p:txBody>
          <a:bodyPr anchor="t"/>
          <a:lstStyle>
            <a:lvl1pPr marL="0" indent="0">
              <a:buNone/>
              <a:defRPr sz="2633"/>
            </a:lvl1pPr>
            <a:lvl2pPr marL="376230" indent="0">
              <a:buNone/>
              <a:defRPr sz="2304"/>
            </a:lvl2pPr>
            <a:lvl3pPr marL="752460" indent="0">
              <a:buNone/>
              <a:defRPr sz="1975"/>
            </a:lvl3pPr>
            <a:lvl4pPr marL="1128690" indent="0">
              <a:buNone/>
              <a:defRPr sz="1646"/>
            </a:lvl4pPr>
            <a:lvl5pPr marL="1504920" indent="0">
              <a:buNone/>
              <a:defRPr sz="1646"/>
            </a:lvl5pPr>
            <a:lvl6pPr marL="1881149" indent="0">
              <a:buNone/>
              <a:defRPr sz="1646"/>
            </a:lvl6pPr>
            <a:lvl7pPr marL="2257379" indent="0">
              <a:buNone/>
              <a:defRPr sz="1646"/>
            </a:lvl7pPr>
            <a:lvl8pPr marL="2633609" indent="0">
              <a:buNone/>
              <a:defRPr sz="1646"/>
            </a:lvl8pPr>
            <a:lvl9pPr marL="3009839" indent="0">
              <a:buNone/>
              <a:defRPr sz="1646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2257425"/>
            <a:ext cx="2426928" cy="4182159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92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327" y="400625"/>
            <a:ext cx="6490097" cy="1454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327" y="2003116"/>
            <a:ext cx="6490097" cy="477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326" y="6974330"/>
            <a:ext cx="1693069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2574" y="6974330"/>
            <a:ext cx="2539603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4355" y="6974330"/>
            <a:ext cx="1693069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06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2460" rtl="0" eaLnBrk="1" latinLnBrk="0" hangingPunct="1">
        <a:lnSpc>
          <a:spcPct val="90000"/>
        </a:lnSpc>
        <a:spcBef>
          <a:spcPct val="0"/>
        </a:spcBef>
        <a:buNone/>
        <a:defRPr sz="36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15" indent="-188115" algn="l" defTabSz="752460" rtl="0" eaLnBrk="1" latinLnBrk="0" hangingPunct="1">
        <a:lnSpc>
          <a:spcPct val="90000"/>
        </a:lnSpc>
        <a:spcBef>
          <a:spcPts val="823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6434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2pPr>
      <a:lvl3pPr marL="94057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3pPr>
      <a:lvl4pPr marL="131680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69303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206926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44549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82172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19795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1pPr>
      <a:lvl2pPr marL="37623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2pPr>
      <a:lvl3pPr marL="75246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2869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50492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188114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25737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63360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00983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2259" y="6969971"/>
            <a:ext cx="6947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 nets service compris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L’abus d’alcool est dangereux pour la santé, à consommer avec modération.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76752" y="3164236"/>
            <a:ext cx="729128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		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		            	</a:t>
            </a:r>
            <a:r>
              <a:rPr lang="fr-FR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25 </a:t>
            </a:r>
            <a:r>
              <a:rPr lang="fr-FR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cl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   </a:t>
            </a:r>
            <a:r>
              <a:rPr lang="fr-FR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50 </a:t>
            </a:r>
            <a:r>
              <a:rPr lang="fr-FR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cl</a:t>
            </a:r>
          </a:p>
          <a:p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Nos vins en pichets 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 blanc, rosé ou rouge) 				           	6.00	          12.00</a:t>
            </a:r>
          </a:p>
          <a:p>
            <a:endParaRPr lang="fr-FR" sz="12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               	         		 				</a:t>
            </a:r>
            <a:r>
              <a:rPr lang="fr-FR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Verre </a:t>
            </a:r>
            <a:r>
              <a:rPr lang="fr-FR" sz="1100" b="1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(15 cl) 	    Bouteille (75cl)</a:t>
            </a:r>
          </a:p>
          <a:p>
            <a:r>
              <a:rPr lang="fr-FR" sz="1200" b="1" u="sng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Blancs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 :</a:t>
            </a:r>
          </a:p>
          <a:p>
            <a:endParaRPr lang="fr-FR" sz="1200" b="1" dirty="0" smtClean="0">
              <a:solidFill>
                <a:srgbClr val="665851"/>
              </a:solidFill>
              <a:latin typeface="Century Gothic" panose="020B0502020202020204" pitchFamily="34" charset="0"/>
            </a:endParaRPr>
          </a:p>
          <a:p>
            <a:pPr defTabSz="914400"/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Bourgogne Aligoté 2020, La Combe 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ux Chailles	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4,00	19,00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914400"/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Petit Chablis 2020, La </a:t>
            </a:r>
            <a:r>
              <a:rPr lang="fr-FR" sz="12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Chablisienne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         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5,50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25,00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914400"/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Coteaux Bourguignons 2018 « Colette », </a:t>
            </a:r>
            <a:r>
              <a:rPr lang="fr-FR" sz="12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Aegerter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6,00	30,00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			</a:t>
            </a:r>
          </a:p>
          <a:p>
            <a:r>
              <a:rPr lang="fr-FR" sz="1200" b="1" u="sng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Rosés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 :</a:t>
            </a:r>
          </a:p>
          <a:p>
            <a:endParaRPr lang="fr-FR" sz="1200" b="1" dirty="0">
              <a:solidFill>
                <a:srgbClr val="665851"/>
              </a:solidFill>
              <a:latin typeface="Century Gothic" panose="020B0502020202020204" pitchFamily="34" charset="0"/>
            </a:endParaRP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IGP </a:t>
            </a:r>
            <a:r>
              <a:rPr lang="fr-FR" sz="12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Méditérannée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, You Are Maur 2020			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4,00		20,00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fr-FR" sz="1200" b="1" u="sng" dirty="0" smtClean="0">
              <a:solidFill>
                <a:srgbClr val="665851"/>
              </a:solidFill>
              <a:latin typeface="Century Gothic" panose="020B0502020202020204" pitchFamily="34" charset="0"/>
            </a:endParaRPr>
          </a:p>
          <a:p>
            <a:r>
              <a:rPr lang="fr-FR" sz="1200" b="1" u="sng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Rouges 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	</a:t>
            </a:r>
          </a:p>
          <a:p>
            <a:r>
              <a:rPr lang="fr-FR" sz="12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Côteaux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Bourguignons 2017, Lionel Carron						4,00		19,00	</a:t>
            </a: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Bourgogne Pinot noir 2020, la Combe aux Chailles				5,50		25,00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Mâcon-</a:t>
            </a:r>
            <a:r>
              <a:rPr lang="fr-FR" sz="12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Azé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2020, Cave d’</a:t>
            </a:r>
            <a:r>
              <a:rPr lang="fr-FR" sz="12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Azé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						6,00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30,00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18591" y="2507747"/>
            <a:ext cx="7449448" cy="450685"/>
            <a:chOff x="181713" y="1624211"/>
            <a:chExt cx="7449448" cy="450685"/>
          </a:xfrm>
        </p:grpSpPr>
        <p:grpSp>
          <p:nvGrpSpPr>
            <p:cNvPr id="22" name="Groupe 21"/>
            <p:cNvGrpSpPr/>
            <p:nvPr/>
          </p:nvGrpSpPr>
          <p:grpSpPr>
            <a:xfrm>
              <a:off x="680892" y="1665298"/>
              <a:ext cx="2402549" cy="409598"/>
              <a:chOff x="356135" y="389234"/>
              <a:chExt cx="1386558" cy="417557"/>
            </a:xfrm>
            <a:solidFill>
              <a:srgbClr val="5E544E"/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Triangle isocèle 26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3" name="ZoneTexte 22"/>
            <p:cNvSpPr txBox="1"/>
            <p:nvPr/>
          </p:nvSpPr>
          <p:spPr>
            <a:xfrm>
              <a:off x="613545" y="1707830"/>
              <a:ext cx="204892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LA CARTE DES VINS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713" y="1624211"/>
              <a:ext cx="430945" cy="430945"/>
            </a:xfrm>
            <a:prstGeom prst="rect">
              <a:avLst/>
            </a:prstGeom>
          </p:spPr>
        </p:pic>
        <p:cxnSp>
          <p:nvCxnSpPr>
            <p:cNvPr id="25" name="Connecteur droit 24"/>
            <p:cNvCxnSpPr/>
            <p:nvPr/>
          </p:nvCxnSpPr>
          <p:spPr>
            <a:xfrm>
              <a:off x="2425647" y="1871329"/>
              <a:ext cx="5205514" cy="10632"/>
            </a:xfrm>
            <a:prstGeom prst="line">
              <a:avLst/>
            </a:prstGeom>
            <a:noFill/>
            <a:ln w="28575" cap="flat" cmpd="sng" algn="ctr">
              <a:solidFill>
                <a:srgbClr val="5E544E"/>
              </a:solidFill>
              <a:prstDash val="sysDot"/>
              <a:miter lim="800000"/>
            </a:ln>
            <a:effectLst/>
          </p:spPr>
        </p:cxnSp>
      </p:grpSp>
      <p:pic>
        <p:nvPicPr>
          <p:cNvPr id="43" name="Imag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884" y="184780"/>
            <a:ext cx="7510923" cy="530398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146304" y="886698"/>
            <a:ext cx="70935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fr-FR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Planche de cochonnailles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		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14.00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914400"/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(Jambon </a:t>
            </a:r>
            <a:r>
              <a:rPr lang="fr-FR" sz="1200" i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Bellota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, jambon de Parme, chorizo ibérique, </a:t>
            </a:r>
            <a:r>
              <a:rPr lang="fr-FR" sz="12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saucisson sec, 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condiments)</a:t>
            </a:r>
            <a:endParaRPr lang="en-US" sz="1200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914400"/>
            <a:r>
              <a:rPr lang="fr-FR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Planche de fromages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		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12.00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914400"/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(Brillat-Savarin, Epoisses, Comté, 100% Côte d’Or) </a:t>
            </a:r>
          </a:p>
          <a:p>
            <a:pPr defTabSz="914400"/>
            <a:r>
              <a:rPr lang="fr-FR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Planche du Chef				</a:t>
            </a:r>
            <a:r>
              <a:rPr lang="fr-FR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16.00</a:t>
            </a:r>
            <a:endParaRPr lang="fr-FR" sz="1200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914400"/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(Foie gras du sud ouest, saumon fumé d'Ecosse, jambon </a:t>
            </a:r>
            <a:r>
              <a:rPr lang="fr-FR" sz="12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de Parme,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fr-FR" sz="12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sardines 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millésimées)</a:t>
            </a:r>
          </a:p>
        </p:txBody>
      </p:sp>
    </p:spTree>
    <p:extLst>
      <p:ext uri="{BB962C8B-B14F-4D97-AF65-F5344CB8AC3E}">
        <p14:creationId xmlns:p14="http://schemas.microsoft.com/office/powerpoint/2010/main" val="58376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3843" y="743596"/>
            <a:ext cx="703269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Kir du Chanoine( Bourgogne Aligoté et Cassis de Dijon) (15 </a:t>
            </a:r>
            <a:r>
              <a:rPr lang="fr-FR" sz="1200" dirty="0" smtClean="0">
                <a:latin typeface="Century Gothic" panose="020B0502020202020204" pitchFamily="34" charset="0"/>
              </a:rPr>
              <a:t>cl)					6.50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100" i="1" dirty="0">
                <a:latin typeface="Century Gothic" panose="020B0502020202020204" pitchFamily="34" charset="0"/>
              </a:rPr>
              <a:t>Nos autres crèmes de Dijon : Pêche et framboise</a:t>
            </a:r>
          </a:p>
          <a:p>
            <a:r>
              <a:rPr lang="fr-FR" sz="1200" dirty="0">
                <a:latin typeface="Century Gothic" panose="020B0502020202020204" pitchFamily="34" charset="0"/>
              </a:rPr>
              <a:t>Coupe de Crémant, Bailly Lapierre (15 cl)                                                                       </a:t>
            </a:r>
            <a:r>
              <a:rPr lang="fr-FR" sz="1200" dirty="0" smtClean="0">
                <a:latin typeface="Century Gothic" panose="020B0502020202020204" pitchFamily="34" charset="0"/>
              </a:rPr>
              <a:t>       7.00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Coupe de Crémant et cassis de Dijon (15 cl)                                                                        </a:t>
            </a:r>
            <a:r>
              <a:rPr lang="fr-FR" sz="1200" dirty="0" smtClean="0">
                <a:latin typeface="Century Gothic" panose="020B0502020202020204" pitchFamily="34" charset="0"/>
              </a:rPr>
              <a:t> 8.00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Coupe de Champagne </a:t>
            </a:r>
            <a:r>
              <a:rPr lang="fr-FR" sz="1200" dirty="0" err="1" smtClean="0">
                <a:latin typeface="Century Gothic" panose="020B0502020202020204" pitchFamily="34" charset="0"/>
              </a:rPr>
              <a:t>Lallier</a:t>
            </a:r>
            <a:r>
              <a:rPr lang="fr-FR" sz="1200" dirty="0" smtClean="0">
                <a:latin typeface="Century Gothic" panose="020B0502020202020204" pitchFamily="34" charset="0"/>
              </a:rPr>
              <a:t> </a:t>
            </a:r>
            <a:r>
              <a:rPr lang="fr-FR" sz="1200" dirty="0">
                <a:latin typeface="Century Gothic" panose="020B0502020202020204" pitchFamily="34" charset="0"/>
              </a:rPr>
              <a:t>(15 </a:t>
            </a:r>
            <a:r>
              <a:rPr lang="fr-FR" sz="1200" dirty="0" smtClean="0">
                <a:latin typeface="Century Gothic" panose="020B0502020202020204" pitchFamily="34" charset="0"/>
              </a:rPr>
              <a:t>cl)									12.00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Kir Royal </a:t>
            </a:r>
            <a:r>
              <a:rPr lang="fr-FR" sz="1200" i="1" dirty="0">
                <a:latin typeface="Century Gothic" panose="020B0502020202020204" pitchFamily="34" charset="0"/>
              </a:rPr>
              <a:t>(Champagne et Cassis de Dijon) </a:t>
            </a:r>
            <a:r>
              <a:rPr lang="fr-FR" sz="1200" dirty="0">
                <a:latin typeface="Century Gothic" panose="020B0502020202020204" pitchFamily="34" charset="0"/>
              </a:rPr>
              <a:t>(15 </a:t>
            </a:r>
            <a:r>
              <a:rPr lang="fr-FR" sz="1200" dirty="0" smtClean="0">
                <a:latin typeface="Century Gothic" panose="020B0502020202020204" pitchFamily="34" charset="0"/>
              </a:rPr>
              <a:t>)							12.00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Anisés (Ricard, Pernod, Pastis 51)(2 cl)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				</a:t>
            </a:r>
            <a:r>
              <a:rPr lang="fr-FR" sz="1200" dirty="0">
                <a:latin typeface="Century Gothic" panose="020B0502020202020204" pitchFamily="34" charset="0"/>
              </a:rPr>
              <a:t>5</a:t>
            </a:r>
            <a:r>
              <a:rPr lang="fr-FR" sz="1200" dirty="0" smtClean="0">
                <a:latin typeface="Century Gothic" panose="020B0502020202020204" pitchFamily="34" charset="0"/>
              </a:rPr>
              <a:t>.00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Suze, Martini (blanc, rouge, rosé), Porto « </a:t>
            </a:r>
            <a:r>
              <a:rPr lang="fr-FR" sz="1200" dirty="0" err="1" smtClean="0">
                <a:latin typeface="Century Gothic" panose="020B0502020202020204" pitchFamily="34" charset="0"/>
              </a:rPr>
              <a:t>Sandeman</a:t>
            </a:r>
            <a:r>
              <a:rPr lang="fr-FR" sz="1200" dirty="0" smtClean="0">
                <a:latin typeface="Century Gothic" panose="020B0502020202020204" pitchFamily="34" charset="0"/>
              </a:rPr>
              <a:t> » (blanc, rouge) (6 cl)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5.00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3843" y="2660154"/>
            <a:ext cx="7008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						</a:t>
            </a:r>
            <a:r>
              <a:rPr lang="fr-FR" sz="1200" dirty="0" smtClean="0">
                <a:latin typeface="Century Gothic" panose="020B0502020202020204" pitchFamily="34" charset="0"/>
              </a:rPr>
              <a:t>                                                                    2 </a:t>
            </a:r>
            <a:r>
              <a:rPr lang="fr-FR" sz="1200" dirty="0">
                <a:latin typeface="Century Gothic" panose="020B0502020202020204" pitchFamily="34" charset="0"/>
              </a:rPr>
              <a:t>cl	  </a:t>
            </a:r>
            <a:r>
              <a:rPr lang="fr-FR" sz="1200" dirty="0" smtClean="0">
                <a:latin typeface="Century Gothic" panose="020B0502020202020204" pitchFamily="34" charset="0"/>
              </a:rPr>
              <a:t>           4 </a:t>
            </a:r>
            <a:r>
              <a:rPr lang="fr-FR" sz="1200" dirty="0">
                <a:latin typeface="Century Gothic" panose="020B0502020202020204" pitchFamily="34" charset="0"/>
              </a:rPr>
              <a:t>cl</a:t>
            </a:r>
          </a:p>
          <a:p>
            <a:r>
              <a:rPr lang="fr-FR" sz="1200" dirty="0">
                <a:latin typeface="Century Gothic" panose="020B0502020202020204" pitchFamily="34" charset="0"/>
              </a:rPr>
              <a:t>Clan Campbell, Jameson 				</a:t>
            </a:r>
            <a:r>
              <a:rPr lang="fr-FR" sz="1200" dirty="0" smtClean="0">
                <a:latin typeface="Century Gothic" panose="020B0502020202020204" pitchFamily="34" charset="0"/>
              </a:rPr>
              <a:t>                                              </a:t>
            </a:r>
            <a:r>
              <a:rPr lang="fr-FR" sz="1200" dirty="0">
                <a:latin typeface="Century Gothic" panose="020B0502020202020204" pitchFamily="34" charset="0"/>
              </a:rPr>
              <a:t>4.00	 </a:t>
            </a:r>
            <a:r>
              <a:rPr lang="fr-FR" sz="1200" dirty="0" smtClean="0">
                <a:latin typeface="Century Gothic" panose="020B0502020202020204" pitchFamily="34" charset="0"/>
              </a:rPr>
              <a:t>           </a:t>
            </a:r>
            <a:r>
              <a:rPr lang="fr-FR" sz="1200" dirty="0">
                <a:latin typeface="Century Gothic" panose="020B0502020202020204" pitchFamily="34" charset="0"/>
              </a:rPr>
              <a:t>6.50</a:t>
            </a:r>
          </a:p>
          <a:p>
            <a:r>
              <a:rPr lang="fr-FR" sz="1200" dirty="0">
                <a:latin typeface="Century Gothic" panose="020B0502020202020204" pitchFamily="34" charset="0"/>
              </a:rPr>
              <a:t>Chivas </a:t>
            </a:r>
            <a:r>
              <a:rPr lang="fr-FR" sz="1200" dirty="0" err="1">
                <a:latin typeface="Century Gothic" panose="020B0502020202020204" pitchFamily="34" charset="0"/>
              </a:rPr>
              <a:t>Regal</a:t>
            </a:r>
            <a:r>
              <a:rPr lang="fr-FR" sz="1200" dirty="0">
                <a:latin typeface="Century Gothic" panose="020B0502020202020204" pitchFamily="34" charset="0"/>
              </a:rPr>
              <a:t> « 12 ans d’âge », </a:t>
            </a:r>
            <a:r>
              <a:rPr lang="fr-FR" sz="1200" dirty="0" err="1">
                <a:latin typeface="Century Gothic" panose="020B0502020202020204" pitchFamily="34" charset="0"/>
              </a:rPr>
              <a:t>Glenlivet</a:t>
            </a:r>
            <a:r>
              <a:rPr lang="fr-FR" sz="1200" dirty="0">
                <a:latin typeface="Century Gothic" panose="020B0502020202020204" pitchFamily="34" charset="0"/>
              </a:rPr>
              <a:t>, Four Roses                                          </a:t>
            </a:r>
            <a:r>
              <a:rPr lang="fr-FR" sz="1200" dirty="0" smtClean="0">
                <a:latin typeface="Century Gothic" panose="020B0502020202020204" pitchFamily="34" charset="0"/>
              </a:rPr>
              <a:t> 5.00</a:t>
            </a:r>
            <a:r>
              <a:rPr lang="fr-FR" sz="1200" dirty="0">
                <a:latin typeface="Century Gothic" panose="020B0502020202020204" pitchFamily="34" charset="0"/>
              </a:rPr>
              <a:t>	  </a:t>
            </a:r>
            <a:r>
              <a:rPr lang="fr-FR" sz="1200" dirty="0" smtClean="0">
                <a:latin typeface="Century Gothic" panose="020B0502020202020204" pitchFamily="34" charset="0"/>
              </a:rPr>
              <a:t>          9.00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Jack Daniels					</a:t>
            </a:r>
            <a:r>
              <a:rPr lang="fr-FR" sz="1200">
                <a:latin typeface="Century Gothic" panose="020B0502020202020204" pitchFamily="34" charset="0"/>
              </a:rPr>
              <a:t> </a:t>
            </a:r>
            <a:r>
              <a:rPr lang="fr-FR" sz="1200" smtClean="0">
                <a:latin typeface="Century Gothic" panose="020B0502020202020204" pitchFamily="34" charset="0"/>
              </a:rPr>
              <a:t>                                                        5.00 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>
                <a:latin typeface="Century Gothic" panose="020B0502020202020204" pitchFamily="34" charset="0"/>
              </a:rPr>
              <a:t> </a:t>
            </a:r>
            <a:r>
              <a:rPr lang="fr-FR" sz="1200" smtClean="0">
                <a:latin typeface="Century Gothic" panose="020B0502020202020204" pitchFamily="34" charset="0"/>
              </a:rPr>
              <a:t>9.00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Mac Malden « Le Charolais » , </a:t>
            </a:r>
            <a:r>
              <a:rPr lang="fr-FR" sz="1200" dirty="0" err="1">
                <a:latin typeface="Century Gothic" panose="020B0502020202020204" pitchFamily="34" charset="0"/>
              </a:rPr>
              <a:t>Oban</a:t>
            </a:r>
            <a:r>
              <a:rPr lang="fr-FR" sz="1200" dirty="0">
                <a:latin typeface="Century Gothic" panose="020B0502020202020204" pitchFamily="34" charset="0"/>
              </a:rPr>
              <a:t> « 14ans d’âge », </a:t>
            </a:r>
            <a:r>
              <a:rPr lang="fr-FR" sz="1200" dirty="0" err="1" smtClean="0">
                <a:latin typeface="Century Gothic" panose="020B0502020202020204" pitchFamily="34" charset="0"/>
              </a:rPr>
              <a:t>Ardbeg</a:t>
            </a:r>
            <a:r>
              <a:rPr lang="fr-FR" sz="1200" dirty="0" smtClean="0">
                <a:latin typeface="Century Gothic" panose="020B0502020202020204" pitchFamily="34" charset="0"/>
              </a:rPr>
              <a:t>, </a:t>
            </a:r>
            <a:r>
              <a:rPr lang="fr-FR" sz="1200" dirty="0" err="1" smtClean="0">
                <a:latin typeface="Century Gothic" panose="020B0502020202020204" pitchFamily="34" charset="0"/>
              </a:rPr>
              <a:t>Aberlour</a:t>
            </a:r>
            <a:r>
              <a:rPr lang="fr-FR" sz="1200" dirty="0" smtClean="0">
                <a:latin typeface="Century Gothic" panose="020B0502020202020204" pitchFamily="34" charset="0"/>
              </a:rPr>
              <a:t>         5.50           10.00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3843" y="4246678"/>
            <a:ext cx="71188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Century Gothic" panose="020B0502020202020204" pitchFamily="34" charset="0"/>
              </a:rPr>
              <a:t>Get</a:t>
            </a:r>
            <a:r>
              <a:rPr lang="fr-FR" sz="1200" dirty="0">
                <a:latin typeface="Century Gothic" panose="020B0502020202020204" pitchFamily="34" charset="0"/>
              </a:rPr>
              <a:t> 27, </a:t>
            </a:r>
            <a:r>
              <a:rPr lang="fr-FR" sz="1200" dirty="0" err="1">
                <a:latin typeface="Century Gothic" panose="020B0502020202020204" pitchFamily="34" charset="0"/>
              </a:rPr>
              <a:t>Get</a:t>
            </a:r>
            <a:r>
              <a:rPr lang="fr-FR" sz="1200" dirty="0">
                <a:latin typeface="Century Gothic" panose="020B0502020202020204" pitchFamily="34" charset="0"/>
              </a:rPr>
              <a:t> 31 (</a:t>
            </a:r>
            <a:r>
              <a:rPr lang="fr-FR" sz="1200" dirty="0" smtClean="0">
                <a:latin typeface="Century Gothic" panose="020B0502020202020204" pitchFamily="34" charset="0"/>
              </a:rPr>
              <a:t>4cl)											7.50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Cointreau, Grand-Marnier, Limoncello, </a:t>
            </a:r>
            <a:r>
              <a:rPr lang="fr-FR" sz="1200" dirty="0" smtClean="0">
                <a:latin typeface="Century Gothic" panose="020B0502020202020204" pitchFamily="34" charset="0"/>
              </a:rPr>
              <a:t>Amaretto, Chartreuse verte </a:t>
            </a:r>
            <a:r>
              <a:rPr lang="fr-FR" sz="1200" dirty="0">
                <a:latin typeface="Century Gothic" panose="020B0502020202020204" pitchFamily="34" charset="0"/>
              </a:rPr>
              <a:t>(</a:t>
            </a:r>
            <a:r>
              <a:rPr lang="fr-FR" sz="1200" dirty="0" smtClean="0">
                <a:latin typeface="Century Gothic" panose="020B0502020202020204" pitchFamily="34" charset="0"/>
              </a:rPr>
              <a:t>4cl)			7.50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Eaux de Vie (Poire, Mirabelle, </a:t>
            </a:r>
            <a:r>
              <a:rPr lang="fr-FR" sz="1200" dirty="0" smtClean="0">
                <a:latin typeface="Century Gothic" panose="020B0502020202020204" pitchFamily="34" charset="0"/>
              </a:rPr>
              <a:t>Framboise) </a:t>
            </a:r>
            <a:r>
              <a:rPr lang="fr-FR" sz="1200" dirty="0">
                <a:latin typeface="Century Gothic" panose="020B0502020202020204" pitchFamily="34" charset="0"/>
              </a:rPr>
              <a:t>(</a:t>
            </a:r>
            <a:r>
              <a:rPr lang="fr-FR" sz="1200" dirty="0" smtClean="0">
                <a:latin typeface="Century Gothic" panose="020B0502020202020204" pitchFamily="34" charset="0"/>
              </a:rPr>
              <a:t>4cl)							7.50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Gin </a:t>
            </a:r>
            <a:r>
              <a:rPr lang="fr-FR" sz="1200" dirty="0" err="1" smtClean="0">
                <a:latin typeface="Century Gothic" panose="020B0502020202020204" pitchFamily="34" charset="0"/>
              </a:rPr>
              <a:t>Gibson’s</a:t>
            </a:r>
            <a:r>
              <a:rPr lang="fr-FR" sz="1200" dirty="0" smtClean="0">
                <a:latin typeface="Century Gothic" panose="020B0502020202020204" pitchFamily="34" charset="0"/>
              </a:rPr>
              <a:t> </a:t>
            </a:r>
            <a:r>
              <a:rPr lang="fr-FR" sz="1200" dirty="0">
                <a:latin typeface="Century Gothic" panose="020B0502020202020204" pitchFamily="34" charset="0"/>
              </a:rPr>
              <a:t>(</a:t>
            </a:r>
            <a:r>
              <a:rPr lang="fr-FR" sz="1200" dirty="0" smtClean="0">
                <a:latin typeface="Century Gothic" panose="020B0502020202020204" pitchFamily="34" charset="0"/>
              </a:rPr>
              <a:t>4cl)												8.00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Gin </a:t>
            </a:r>
            <a:r>
              <a:rPr lang="fr-FR" sz="1200" dirty="0" err="1">
                <a:latin typeface="Century Gothic" panose="020B0502020202020204" pitchFamily="34" charset="0"/>
              </a:rPr>
              <a:t>Sorgin</a:t>
            </a:r>
            <a:r>
              <a:rPr lang="fr-FR" sz="1200" dirty="0">
                <a:latin typeface="Century Gothic" panose="020B0502020202020204" pitchFamily="34" charset="0"/>
              </a:rPr>
              <a:t>, Gin </a:t>
            </a:r>
            <a:r>
              <a:rPr lang="fr-FR" sz="1200" dirty="0" err="1" smtClean="0">
                <a:latin typeface="Century Gothic" panose="020B0502020202020204" pitchFamily="34" charset="0"/>
              </a:rPr>
              <a:t>Tanqueray</a:t>
            </a:r>
            <a:r>
              <a:rPr lang="fr-FR" sz="1200" dirty="0" smtClean="0">
                <a:latin typeface="Century Gothic" panose="020B0502020202020204" pitchFamily="34" charset="0"/>
              </a:rPr>
              <a:t> (4cl)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					10.00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Gin </a:t>
            </a:r>
            <a:r>
              <a:rPr lang="fr-FR" sz="1200" dirty="0" err="1">
                <a:latin typeface="Century Gothic" panose="020B0502020202020204" pitchFamily="34" charset="0"/>
              </a:rPr>
              <a:t>Tanqueray</a:t>
            </a:r>
            <a:r>
              <a:rPr lang="fr-FR" sz="1200" dirty="0">
                <a:latin typeface="Century Gothic" panose="020B0502020202020204" pitchFamily="34" charset="0"/>
              </a:rPr>
              <a:t> </a:t>
            </a:r>
            <a:r>
              <a:rPr lang="fr-FR" sz="1200" dirty="0" err="1">
                <a:latin typeface="Century Gothic" panose="020B0502020202020204" pitchFamily="34" charset="0"/>
              </a:rPr>
              <a:t>Ten</a:t>
            </a:r>
            <a:r>
              <a:rPr lang="fr-FR" sz="1200" dirty="0">
                <a:latin typeface="Century Gothic" panose="020B0502020202020204" pitchFamily="34" charset="0"/>
              </a:rPr>
              <a:t>, Gin Mac Malden (</a:t>
            </a:r>
            <a:r>
              <a:rPr lang="fr-FR" sz="1200" dirty="0" smtClean="0">
                <a:latin typeface="Century Gothic" panose="020B0502020202020204" pitchFamily="34" charset="0"/>
              </a:rPr>
              <a:t>4cl)								12.00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err="1" smtClean="0">
                <a:latin typeface="Century Gothic" panose="020B0502020202020204" pitchFamily="34" charset="0"/>
              </a:rPr>
              <a:t>Havana</a:t>
            </a:r>
            <a:r>
              <a:rPr lang="fr-FR" sz="1200" dirty="0" smtClean="0">
                <a:latin typeface="Century Gothic" panose="020B0502020202020204" pitchFamily="34" charset="0"/>
              </a:rPr>
              <a:t> Club 3 ans (4cl)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							8.00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Rhum Zacapa 23, Rhum Dom Papa, Rhum Plantation 2004 (</a:t>
            </a:r>
            <a:r>
              <a:rPr lang="fr-FR" sz="1200" dirty="0" smtClean="0">
                <a:latin typeface="Century Gothic" panose="020B0502020202020204" pitchFamily="34" charset="0"/>
              </a:rPr>
              <a:t>4cl)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10.00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Téquila </a:t>
            </a:r>
            <a:r>
              <a:rPr lang="fr-FR" sz="1200" dirty="0" err="1" smtClean="0">
                <a:latin typeface="Century Gothic" panose="020B0502020202020204" pitchFamily="34" charset="0"/>
              </a:rPr>
              <a:t>Olmeca</a:t>
            </a:r>
            <a:r>
              <a:rPr lang="fr-FR" sz="1200" dirty="0" smtClean="0">
                <a:latin typeface="Century Gothic" panose="020B0502020202020204" pitchFamily="34" charset="0"/>
              </a:rPr>
              <a:t>												10.00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Vodka Absolut (</a:t>
            </a:r>
            <a:r>
              <a:rPr lang="fr-FR" sz="1200" dirty="0" smtClean="0">
                <a:latin typeface="Century Gothic" panose="020B0502020202020204" pitchFamily="34" charset="0"/>
              </a:rPr>
              <a:t>4cl)											8.00 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Marc ou Fine de Bourgogne (</a:t>
            </a:r>
            <a:r>
              <a:rPr lang="fr-FR" sz="1200" dirty="0" smtClean="0">
                <a:latin typeface="Century Gothic" panose="020B0502020202020204" pitchFamily="34" charset="0"/>
              </a:rPr>
              <a:t>4cl)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					7.00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Armagnac, Château de </a:t>
            </a:r>
            <a:r>
              <a:rPr lang="fr-FR" sz="1200" dirty="0" err="1">
                <a:latin typeface="Century Gothic" panose="020B0502020202020204" pitchFamily="34" charset="0"/>
              </a:rPr>
              <a:t>Laubade</a:t>
            </a:r>
            <a:r>
              <a:rPr lang="fr-FR" sz="1200" dirty="0">
                <a:latin typeface="Century Gothic" panose="020B0502020202020204" pitchFamily="34" charset="0"/>
              </a:rPr>
              <a:t> </a:t>
            </a:r>
            <a:r>
              <a:rPr lang="fr-FR" sz="1200" dirty="0" smtClean="0">
                <a:latin typeface="Century Gothic" panose="020B0502020202020204" pitchFamily="34" charset="0"/>
              </a:rPr>
              <a:t>VSOP (4cl)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			8.00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Cognac « </a:t>
            </a:r>
            <a:r>
              <a:rPr lang="fr-FR" sz="1200" dirty="0" err="1" smtClean="0">
                <a:latin typeface="Century Gothic" panose="020B0502020202020204" pitchFamily="34" charset="0"/>
              </a:rPr>
              <a:t>Courvoisier</a:t>
            </a:r>
            <a:r>
              <a:rPr lang="fr-FR" sz="1200" dirty="0">
                <a:latin typeface="Century Gothic" panose="020B0502020202020204" pitchFamily="34" charset="0"/>
              </a:rPr>
              <a:t> </a:t>
            </a:r>
            <a:r>
              <a:rPr lang="fr-FR" sz="1200" dirty="0" smtClean="0">
                <a:latin typeface="Century Gothic" panose="020B0502020202020204" pitchFamily="34" charset="0"/>
              </a:rPr>
              <a:t>»											8.00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Cognac « </a:t>
            </a:r>
            <a:r>
              <a:rPr lang="fr-FR" sz="1200" dirty="0" err="1">
                <a:latin typeface="Century Gothic" panose="020B0502020202020204" pitchFamily="34" charset="0"/>
              </a:rPr>
              <a:t>Henessy</a:t>
            </a:r>
            <a:r>
              <a:rPr lang="fr-FR" sz="1200" dirty="0">
                <a:latin typeface="Century Gothic" panose="020B0502020202020204" pitchFamily="34" charset="0"/>
              </a:rPr>
              <a:t> X.O » (</a:t>
            </a:r>
            <a:r>
              <a:rPr lang="fr-FR" sz="1200" dirty="0" smtClean="0">
                <a:latin typeface="Century Gothic" panose="020B0502020202020204" pitchFamily="34" charset="0"/>
              </a:rPr>
              <a:t>4cl)										25.00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Calvados </a:t>
            </a:r>
            <a:r>
              <a:rPr lang="fr-FR" sz="1200" dirty="0" err="1">
                <a:latin typeface="Century Gothic" panose="020B0502020202020204" pitchFamily="34" charset="0"/>
              </a:rPr>
              <a:t>Busnel</a:t>
            </a:r>
            <a:r>
              <a:rPr lang="fr-FR" sz="1200" dirty="0">
                <a:latin typeface="Century Gothic" panose="020B0502020202020204" pitchFamily="34" charset="0"/>
              </a:rPr>
              <a:t> « V.S.O.P » (</a:t>
            </a:r>
            <a:r>
              <a:rPr lang="fr-FR" sz="1200" dirty="0" smtClean="0">
                <a:latin typeface="Century Gothic" panose="020B0502020202020204" pitchFamily="34" charset="0"/>
              </a:rPr>
              <a:t>4cl)									8.00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24671" y="257690"/>
            <a:ext cx="7431773" cy="465107"/>
            <a:chOff x="199388" y="878269"/>
            <a:chExt cx="7431773" cy="465107"/>
          </a:xfrm>
        </p:grpSpPr>
        <p:grpSp>
          <p:nvGrpSpPr>
            <p:cNvPr id="8" name="Groupe 7"/>
            <p:cNvGrpSpPr/>
            <p:nvPr/>
          </p:nvGrpSpPr>
          <p:grpSpPr>
            <a:xfrm>
              <a:off x="680893" y="933778"/>
              <a:ext cx="1836000" cy="409598"/>
              <a:chOff x="356135" y="389234"/>
              <a:chExt cx="1386558" cy="417557"/>
            </a:xfrm>
            <a:solidFill>
              <a:srgbClr val="5E544E"/>
            </a:solidFill>
          </p:grpSpPr>
          <p:sp>
            <p:nvSpPr>
              <p:cNvPr id="12" name="Rectangle 11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iangle isocèle 12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ZoneTexte 8"/>
            <p:cNvSpPr txBox="1"/>
            <p:nvPr/>
          </p:nvSpPr>
          <p:spPr>
            <a:xfrm>
              <a:off x="735997" y="979043"/>
              <a:ext cx="13215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APÉRITIFS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rgbClr val="665851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388" y="878269"/>
              <a:ext cx="430945" cy="430945"/>
            </a:xfrm>
            <a:prstGeom prst="rect">
              <a:avLst/>
            </a:prstGeom>
          </p:spPr>
        </p:pic>
        <p:cxnSp>
          <p:nvCxnSpPr>
            <p:cNvPr id="11" name="Connecteur droit 10"/>
            <p:cNvCxnSpPr/>
            <p:nvPr/>
          </p:nvCxnSpPr>
          <p:spPr>
            <a:xfrm>
              <a:off x="2072292" y="1140161"/>
              <a:ext cx="5558869" cy="10280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24671" y="2352829"/>
            <a:ext cx="7384658" cy="431942"/>
            <a:chOff x="200962" y="2948805"/>
            <a:chExt cx="7384658" cy="431942"/>
          </a:xfrm>
        </p:grpSpPr>
        <p:grpSp>
          <p:nvGrpSpPr>
            <p:cNvPr id="15" name="Groupe 14"/>
            <p:cNvGrpSpPr/>
            <p:nvPr/>
          </p:nvGrpSpPr>
          <p:grpSpPr>
            <a:xfrm>
              <a:off x="681559" y="2971149"/>
              <a:ext cx="1821899" cy="409598"/>
              <a:chOff x="356135" y="389234"/>
              <a:chExt cx="1386558" cy="417557"/>
            </a:xfrm>
            <a:solidFill>
              <a:schemeClr val="tx1"/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iangle isocèle 19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ZoneTexte 15"/>
            <p:cNvSpPr txBox="1"/>
            <p:nvPr/>
          </p:nvSpPr>
          <p:spPr>
            <a:xfrm>
              <a:off x="427973" y="2997420"/>
              <a:ext cx="187035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WHISKYS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62" y="2948805"/>
              <a:ext cx="430282" cy="430282"/>
            </a:xfrm>
            <a:prstGeom prst="rect">
              <a:avLst/>
            </a:prstGeom>
          </p:spPr>
        </p:pic>
        <p:cxnSp>
          <p:nvCxnSpPr>
            <p:cNvPr id="18" name="Connecteur droit 17"/>
            <p:cNvCxnSpPr/>
            <p:nvPr/>
          </p:nvCxnSpPr>
          <p:spPr>
            <a:xfrm>
              <a:off x="2200535" y="3171839"/>
              <a:ext cx="5385085" cy="11864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20"/>
          <p:cNvGrpSpPr/>
          <p:nvPr/>
        </p:nvGrpSpPr>
        <p:grpSpPr>
          <a:xfrm>
            <a:off x="125083" y="3646860"/>
            <a:ext cx="7441752" cy="544569"/>
            <a:chOff x="181713" y="4637839"/>
            <a:chExt cx="7466911" cy="426061"/>
          </a:xfrm>
        </p:grpSpPr>
        <p:grpSp>
          <p:nvGrpSpPr>
            <p:cNvPr id="22" name="Groupe 21"/>
            <p:cNvGrpSpPr/>
            <p:nvPr/>
          </p:nvGrpSpPr>
          <p:grpSpPr>
            <a:xfrm>
              <a:off x="689039" y="4654302"/>
              <a:ext cx="1859191" cy="409598"/>
              <a:chOff x="356135" y="389234"/>
              <a:chExt cx="1378440" cy="417557"/>
            </a:xfrm>
            <a:solidFill>
              <a:schemeClr val="tx1"/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riangle isocèle 26"/>
              <p:cNvSpPr/>
              <p:nvPr/>
            </p:nvSpPr>
            <p:spPr>
              <a:xfrm rot="16200000">
                <a:off x="1464711" y="536928"/>
                <a:ext cx="417557" cy="12217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ZoneTexte 22"/>
            <p:cNvSpPr txBox="1"/>
            <p:nvPr/>
          </p:nvSpPr>
          <p:spPr>
            <a:xfrm>
              <a:off x="565520" y="4698360"/>
              <a:ext cx="167754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ALCOOLS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665851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713" y="4637839"/>
              <a:ext cx="424300" cy="424300"/>
            </a:xfrm>
            <a:prstGeom prst="rect">
              <a:avLst/>
            </a:prstGeom>
          </p:spPr>
        </p:pic>
        <p:cxnSp>
          <p:nvCxnSpPr>
            <p:cNvPr id="25" name="Connecteur droit 24"/>
            <p:cNvCxnSpPr>
              <a:stCxn id="23" idx="3"/>
            </p:cNvCxnSpPr>
            <p:nvPr/>
          </p:nvCxnSpPr>
          <p:spPr>
            <a:xfrm>
              <a:off x="2243067" y="4852249"/>
              <a:ext cx="5405557" cy="25551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372139" y="7022517"/>
            <a:ext cx="6947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nets,  service compris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L’abus d’alcool est dangereux pour la santé, à consommer avec modération.</a:t>
            </a:r>
          </a:p>
        </p:txBody>
      </p:sp>
    </p:spTree>
    <p:extLst>
      <p:ext uri="{BB962C8B-B14F-4D97-AF65-F5344CB8AC3E}">
        <p14:creationId xmlns:p14="http://schemas.microsoft.com/office/powerpoint/2010/main" val="296711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8377" y="1369356"/>
            <a:ext cx="70326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665851"/>
                </a:solidFill>
                <a:latin typeface="Century Gothic" panose="020B0502020202020204" pitchFamily="34" charset="0"/>
              </a:rPr>
              <a:t>Bières pression</a:t>
            </a:r>
            <a:r>
              <a:rPr lang="fr-FR" sz="1200" dirty="0">
                <a:latin typeface="Century Gothic" panose="020B0502020202020204" pitchFamily="34" charset="0"/>
              </a:rPr>
              <a:t>				</a:t>
            </a:r>
            <a:r>
              <a:rPr lang="fr-FR" sz="1200" dirty="0" smtClean="0">
                <a:latin typeface="Century Gothic" panose="020B0502020202020204" pitchFamily="34" charset="0"/>
              </a:rPr>
              <a:t>                                    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25 </a:t>
            </a:r>
            <a:r>
              <a:rPr lang="fr-FR" sz="1200" b="1" dirty="0">
                <a:solidFill>
                  <a:srgbClr val="665851"/>
                </a:solidFill>
                <a:latin typeface="Century Gothic" panose="020B0502020202020204" pitchFamily="34" charset="0"/>
              </a:rPr>
              <a:t>cl             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       </a:t>
            </a:r>
            <a:r>
              <a:rPr lang="fr-FR" sz="1200" b="1" dirty="0">
                <a:solidFill>
                  <a:srgbClr val="665851"/>
                </a:solidFill>
                <a:latin typeface="Century Gothic" panose="020B0502020202020204" pitchFamily="34" charset="0"/>
              </a:rPr>
              <a:t>33cl       	50 cl</a:t>
            </a:r>
          </a:p>
          <a:p>
            <a:r>
              <a:rPr lang="fr-FR" sz="1200" dirty="0">
                <a:latin typeface="Century Gothic" panose="020B0502020202020204" pitchFamily="34" charset="0"/>
              </a:rPr>
              <a:t>Heineken					</a:t>
            </a:r>
            <a:r>
              <a:rPr lang="fr-FR" sz="1200" dirty="0" smtClean="0">
                <a:latin typeface="Century Gothic" panose="020B0502020202020204" pitchFamily="34" charset="0"/>
              </a:rPr>
              <a:t>                                    3.80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5.50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6.80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err="1">
                <a:latin typeface="Century Gothic" panose="020B0502020202020204" pitchFamily="34" charset="0"/>
              </a:rPr>
              <a:t>Affligem</a:t>
            </a:r>
            <a:r>
              <a:rPr lang="fr-FR" sz="1200" dirty="0">
                <a:latin typeface="Century Gothic" panose="020B0502020202020204" pitchFamily="34" charset="0"/>
              </a:rPr>
              <a:t>					</a:t>
            </a:r>
            <a:r>
              <a:rPr lang="fr-FR" sz="1200" dirty="0" smtClean="0">
                <a:latin typeface="Century Gothic" panose="020B0502020202020204" pitchFamily="34" charset="0"/>
              </a:rPr>
              <a:t>                                    4.80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6.80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8.80</a:t>
            </a:r>
            <a:endParaRPr lang="fr-FR" sz="1200" dirty="0">
              <a:latin typeface="Century Gothic" panose="020B0502020202020204" pitchFamily="34" charset="0"/>
            </a:endParaRP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Monaco, </a:t>
            </a:r>
            <a:r>
              <a:rPr lang="fr-FR" sz="1200" dirty="0" smtClean="0">
                <a:latin typeface="Century Gothic" panose="020B0502020202020204" pitchFamily="34" charset="0"/>
              </a:rPr>
              <a:t>Panaché</a:t>
            </a:r>
            <a:r>
              <a:rPr lang="fr-FR" sz="1200" dirty="0">
                <a:latin typeface="Century Gothic" panose="020B0502020202020204" pitchFamily="34" charset="0"/>
              </a:rPr>
              <a:t>			</a:t>
            </a:r>
            <a:r>
              <a:rPr lang="fr-FR" sz="1200" dirty="0" smtClean="0">
                <a:latin typeface="Century Gothic" panose="020B0502020202020204" pitchFamily="34" charset="0"/>
              </a:rPr>
              <a:t>                                    3.80                                    </a:t>
            </a:r>
            <a:endParaRPr lang="fr-FR" sz="1200" dirty="0">
              <a:latin typeface="Century Gothic" panose="020B0502020202020204" pitchFamily="34" charset="0"/>
            </a:endParaRP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b="1" dirty="0">
                <a:solidFill>
                  <a:srgbClr val="665851"/>
                </a:solidFill>
                <a:latin typeface="Century Gothic" panose="020B0502020202020204" pitchFamily="34" charset="0"/>
              </a:rPr>
              <a:t>					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						</a:t>
            </a:r>
          </a:p>
          <a:p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Bières </a:t>
            </a:r>
            <a:r>
              <a:rPr lang="fr-FR" sz="1200" b="1" dirty="0">
                <a:solidFill>
                  <a:srgbClr val="665851"/>
                </a:solidFill>
                <a:latin typeface="Century Gothic" panose="020B0502020202020204" pitchFamily="34" charset="0"/>
              </a:rPr>
              <a:t>artisanales 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Bourguignonnes									33 </a:t>
            </a:r>
            <a:r>
              <a:rPr lang="fr-FR" sz="1200" b="1" dirty="0">
                <a:solidFill>
                  <a:srgbClr val="665851"/>
                </a:solidFill>
                <a:latin typeface="Century Gothic" panose="020B0502020202020204" pitchFamily="34" charset="0"/>
              </a:rPr>
              <a:t>cl </a:t>
            </a:r>
          </a:p>
          <a:p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               </a:t>
            </a:r>
            <a:r>
              <a:rPr lang="fr-FR" sz="1200" b="1" dirty="0">
                <a:solidFill>
                  <a:srgbClr val="665851"/>
                </a:solidFill>
                <a:latin typeface="Century Gothic" panose="020B0502020202020204" pitchFamily="34" charset="0"/>
              </a:rPr>
              <a:t>				</a:t>
            </a:r>
          </a:p>
          <a:p>
            <a:r>
              <a:rPr lang="fr-FR" sz="1200" dirty="0" err="1">
                <a:latin typeface="Century Gothic" panose="020B0502020202020204" pitchFamily="34" charset="0"/>
              </a:rPr>
              <a:t>Elixkir</a:t>
            </a:r>
            <a:r>
              <a:rPr lang="fr-FR" sz="1200" dirty="0">
                <a:latin typeface="Century Gothic" panose="020B0502020202020204" pitchFamily="34" charset="0"/>
              </a:rPr>
              <a:t> blonde, </a:t>
            </a:r>
            <a:r>
              <a:rPr lang="fr-FR" sz="1200" dirty="0" smtClean="0">
                <a:latin typeface="Century Gothic" panose="020B0502020202020204" pitchFamily="34" charset="0"/>
              </a:rPr>
              <a:t>blanche, ambrée, triple ou framboise </a:t>
            </a:r>
            <a:r>
              <a:rPr lang="fr-FR" sz="1200" dirty="0">
                <a:latin typeface="Century Gothic" panose="020B0502020202020204" pitchFamily="34" charset="0"/>
              </a:rPr>
              <a:t>				</a:t>
            </a:r>
            <a:r>
              <a:rPr lang="fr-FR" sz="1200" dirty="0" smtClean="0">
                <a:latin typeface="Century Gothic" panose="020B0502020202020204" pitchFamily="34" charset="0"/>
              </a:rPr>
              <a:t>		6.00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                                                                                     </a:t>
            </a:r>
            <a:endParaRPr lang="fr-FR" sz="1200" dirty="0">
              <a:latin typeface="Century Gothic" panose="020B0502020202020204" pitchFamily="34" charset="0"/>
            </a:endParaRP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3258" y="4847813"/>
            <a:ext cx="70326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entury Gothic" panose="020B0502020202020204" pitchFamily="34" charset="0"/>
              </a:rPr>
              <a:t>Coca,Coca</a:t>
            </a:r>
            <a:r>
              <a:rPr lang="fr-FR" sz="1200" dirty="0" smtClean="0">
                <a:latin typeface="Century Gothic" panose="020B0502020202020204" pitchFamily="34" charset="0"/>
              </a:rPr>
              <a:t> </a:t>
            </a:r>
            <a:r>
              <a:rPr lang="fr-FR" sz="1200" dirty="0">
                <a:latin typeface="Century Gothic" panose="020B0502020202020204" pitchFamily="34" charset="0"/>
              </a:rPr>
              <a:t>zéro (33 </a:t>
            </a:r>
            <a:r>
              <a:rPr lang="fr-FR" sz="1200" dirty="0" smtClean="0">
                <a:latin typeface="Century Gothic" panose="020B0502020202020204" pitchFamily="34" charset="0"/>
              </a:rPr>
              <a:t>cl)											3.50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err="1">
                <a:latin typeface="Century Gothic" panose="020B0502020202020204" pitchFamily="34" charset="0"/>
              </a:rPr>
              <a:t>Fuzetea</a:t>
            </a:r>
            <a:r>
              <a:rPr lang="fr-FR" sz="1200" dirty="0">
                <a:latin typeface="Century Gothic" panose="020B0502020202020204" pitchFamily="34" charset="0"/>
              </a:rPr>
              <a:t>, Schweppes </a:t>
            </a:r>
            <a:r>
              <a:rPr lang="fr-FR" sz="1200" dirty="0" smtClean="0">
                <a:latin typeface="Century Gothic" panose="020B0502020202020204" pitchFamily="34" charset="0"/>
              </a:rPr>
              <a:t>tonic, </a:t>
            </a:r>
            <a:r>
              <a:rPr lang="fr-FR" sz="1200" dirty="0">
                <a:latin typeface="Century Gothic" panose="020B0502020202020204" pitchFamily="34" charset="0"/>
              </a:rPr>
              <a:t>Limonade, Fanta, Orangina, Sprite (25 </a:t>
            </a:r>
            <a:r>
              <a:rPr lang="fr-FR" sz="1200" dirty="0" smtClean="0">
                <a:latin typeface="Century Gothic" panose="020B0502020202020204" pitchFamily="34" charset="0"/>
              </a:rPr>
              <a:t>cl)			3.50          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Jus de fruits </a:t>
            </a:r>
            <a:r>
              <a:rPr lang="fr-FR" sz="1200" dirty="0" err="1">
                <a:latin typeface="Century Gothic" panose="020B0502020202020204" pitchFamily="34" charset="0"/>
              </a:rPr>
              <a:t>Granini</a:t>
            </a:r>
            <a:r>
              <a:rPr lang="fr-FR" sz="1200" dirty="0">
                <a:latin typeface="Century Gothic" panose="020B0502020202020204" pitchFamily="34" charset="0"/>
              </a:rPr>
              <a:t> </a:t>
            </a:r>
            <a:r>
              <a:rPr lang="fr-FR" sz="1200" i="1" dirty="0">
                <a:latin typeface="Century Gothic" panose="020B0502020202020204" pitchFamily="34" charset="0"/>
              </a:rPr>
              <a:t>(abricot, orange, pomme, framboise, ananas, tomate) </a:t>
            </a:r>
            <a:r>
              <a:rPr lang="fr-FR" sz="1200" dirty="0">
                <a:latin typeface="Century Gothic" panose="020B0502020202020204" pitchFamily="34" charset="0"/>
              </a:rPr>
              <a:t>(25 </a:t>
            </a:r>
            <a:r>
              <a:rPr lang="fr-FR" sz="1200" dirty="0" smtClean="0">
                <a:latin typeface="Century Gothic" panose="020B0502020202020204" pitchFamily="34" charset="0"/>
              </a:rPr>
              <a:t>cl)	3.50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Sirop à l’eau												2.00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(grenadine, fraise, menthe verte, menthe glaciale, pêche, citron, kiwi, banane,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 orgeat, fruits de la passion, fleur de sureau, vanille)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481" y="884613"/>
            <a:ext cx="7449448" cy="450685"/>
            <a:chOff x="181713" y="796434"/>
            <a:chExt cx="7449448" cy="450685"/>
          </a:xfrm>
        </p:grpSpPr>
        <p:grpSp>
          <p:nvGrpSpPr>
            <p:cNvPr id="6" name="Groupe 5"/>
            <p:cNvGrpSpPr/>
            <p:nvPr/>
          </p:nvGrpSpPr>
          <p:grpSpPr>
            <a:xfrm>
              <a:off x="680893" y="837521"/>
              <a:ext cx="1573209" cy="409598"/>
              <a:chOff x="356135" y="389234"/>
              <a:chExt cx="1386558" cy="417557"/>
            </a:xfrm>
            <a:solidFill>
              <a:srgbClr val="5E544E"/>
            </a:solidFill>
          </p:grpSpPr>
          <p:sp>
            <p:nvSpPr>
              <p:cNvPr id="10" name="Rectangle 9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iangle isocèle 10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>
              <a:off x="592279" y="880053"/>
              <a:ext cx="13215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BIÈRES 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713" y="796434"/>
              <a:ext cx="430945" cy="430945"/>
            </a:xfrm>
            <a:prstGeom prst="rect">
              <a:avLst/>
            </a:prstGeom>
          </p:spPr>
        </p:pic>
        <p:cxnSp>
          <p:nvCxnSpPr>
            <p:cNvPr id="9" name="Connecteur droit 8"/>
            <p:cNvCxnSpPr/>
            <p:nvPr/>
          </p:nvCxnSpPr>
          <p:spPr>
            <a:xfrm>
              <a:off x="1881962" y="1043552"/>
              <a:ext cx="5749199" cy="10632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68478" y="4341854"/>
            <a:ext cx="7380970" cy="494186"/>
            <a:chOff x="204650" y="2856565"/>
            <a:chExt cx="7380970" cy="494186"/>
          </a:xfrm>
        </p:grpSpPr>
        <p:grpSp>
          <p:nvGrpSpPr>
            <p:cNvPr id="13" name="Groupe 12"/>
            <p:cNvGrpSpPr/>
            <p:nvPr/>
          </p:nvGrpSpPr>
          <p:grpSpPr>
            <a:xfrm>
              <a:off x="681559" y="2941153"/>
              <a:ext cx="1540744" cy="409598"/>
              <a:chOff x="356135" y="389234"/>
              <a:chExt cx="1386558" cy="417557"/>
            </a:xfrm>
            <a:solidFill>
              <a:schemeClr val="tx1"/>
            </a:solidFill>
          </p:grpSpPr>
          <p:sp>
            <p:nvSpPr>
              <p:cNvPr id="17" name="Rectangle 16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iangle isocèle 17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ZoneTexte 13"/>
            <p:cNvSpPr txBox="1"/>
            <p:nvPr/>
          </p:nvSpPr>
          <p:spPr>
            <a:xfrm>
              <a:off x="300372" y="2987063"/>
              <a:ext cx="187035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SOFTS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650" y="2856565"/>
              <a:ext cx="484618" cy="484618"/>
            </a:xfrm>
            <a:prstGeom prst="rect">
              <a:avLst/>
            </a:prstGeom>
          </p:spPr>
        </p:pic>
        <p:cxnSp>
          <p:nvCxnSpPr>
            <p:cNvPr id="16" name="Connecteur droit 15"/>
            <p:cNvCxnSpPr/>
            <p:nvPr/>
          </p:nvCxnSpPr>
          <p:spPr>
            <a:xfrm>
              <a:off x="1881962" y="3142756"/>
              <a:ext cx="5703658" cy="10951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193435" y="6815490"/>
            <a:ext cx="6947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nets,  service compris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L’abus d’alcool est dangereux pour la santé, à consommer avec modération.</a:t>
            </a:r>
          </a:p>
        </p:txBody>
      </p:sp>
    </p:spTree>
    <p:extLst>
      <p:ext uri="{BB962C8B-B14F-4D97-AF65-F5344CB8AC3E}">
        <p14:creationId xmlns:p14="http://schemas.microsoft.com/office/powerpoint/2010/main" val="194160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3435" y="1585430"/>
            <a:ext cx="7032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entury Gothic" panose="020B0502020202020204" pitchFamily="34" charset="0"/>
              </a:rPr>
              <a:t>					             </a:t>
            </a:r>
            <a:r>
              <a:rPr lang="it-IT" sz="1200" dirty="0" smtClean="0">
                <a:latin typeface="Century Gothic" panose="020B0502020202020204" pitchFamily="34" charset="0"/>
              </a:rPr>
              <a:t>                                                      </a:t>
            </a:r>
            <a:r>
              <a:rPr lang="it-IT" sz="1200" dirty="0">
                <a:latin typeface="Century Gothic" panose="020B0502020202020204" pitchFamily="34" charset="0"/>
              </a:rPr>
              <a:t>Bouteille     ½ bouteille</a:t>
            </a:r>
          </a:p>
          <a:p>
            <a:r>
              <a:rPr lang="it-IT" sz="1200" dirty="0" smtClean="0">
                <a:latin typeface="Century Gothic" panose="020B0502020202020204" pitchFamily="34" charset="0"/>
              </a:rPr>
              <a:t>Evian												5.00		3.50</a:t>
            </a:r>
            <a:endParaRPr lang="it-IT" sz="1200" dirty="0">
              <a:latin typeface="Century Gothic" panose="020B0502020202020204" pitchFamily="34" charset="0"/>
            </a:endParaRPr>
          </a:p>
          <a:p>
            <a:r>
              <a:rPr lang="it-IT" sz="1200" dirty="0">
                <a:latin typeface="Century Gothic" panose="020B0502020202020204" pitchFamily="34" charset="0"/>
              </a:rPr>
              <a:t>Badoit/San </a:t>
            </a:r>
            <a:r>
              <a:rPr lang="it-IT" sz="1200" dirty="0" smtClean="0">
                <a:latin typeface="Century Gothic" panose="020B0502020202020204" pitchFamily="34" charset="0"/>
              </a:rPr>
              <a:t>Pellegrino									5.00		3,50</a:t>
            </a:r>
          </a:p>
          <a:p>
            <a:r>
              <a:rPr lang="it-IT" sz="1200" dirty="0" smtClean="0">
                <a:latin typeface="Century Gothic" panose="020B0502020202020204" pitchFamily="34" charset="0"/>
              </a:rPr>
              <a:t>Chateldon											6.00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Perrier (</a:t>
            </a:r>
            <a:r>
              <a:rPr lang="fr-FR" sz="1200" dirty="0" smtClean="0">
                <a:latin typeface="Century Gothic" panose="020B0502020202020204" pitchFamily="34" charset="0"/>
              </a:rPr>
              <a:t>33 cl)										3.50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Vittel (25 </a:t>
            </a:r>
            <a:r>
              <a:rPr lang="fr-FR" sz="1200" dirty="0" smtClean="0">
                <a:latin typeface="Century Gothic" panose="020B0502020202020204" pitchFamily="34" charset="0"/>
              </a:rPr>
              <a:t>cl)											2.50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108655" y="1232406"/>
            <a:ext cx="7380970" cy="470610"/>
            <a:chOff x="159438" y="4549180"/>
            <a:chExt cx="7552983" cy="470610"/>
          </a:xfrm>
        </p:grpSpPr>
        <p:grpSp>
          <p:nvGrpSpPr>
            <p:cNvPr id="4" name="Groupe 3"/>
            <p:cNvGrpSpPr/>
            <p:nvPr/>
          </p:nvGrpSpPr>
          <p:grpSpPr>
            <a:xfrm>
              <a:off x="678406" y="4610192"/>
              <a:ext cx="2564524" cy="409598"/>
              <a:chOff x="356135" y="389234"/>
              <a:chExt cx="1378440" cy="417557"/>
            </a:xfrm>
            <a:solidFill>
              <a:schemeClr val="tx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iangle isocèle 8"/>
              <p:cNvSpPr/>
              <p:nvPr/>
            </p:nvSpPr>
            <p:spPr>
              <a:xfrm rot="16200000">
                <a:off x="1464711" y="536928"/>
                <a:ext cx="417557" cy="12217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ZoneTexte 4"/>
            <p:cNvSpPr txBox="1"/>
            <p:nvPr/>
          </p:nvSpPr>
          <p:spPr>
            <a:xfrm>
              <a:off x="629317" y="4654252"/>
              <a:ext cx="2149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EAUX MINÉRALES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rgbClr val="665851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438" y="4549180"/>
              <a:ext cx="468849" cy="468849"/>
            </a:xfrm>
            <a:prstGeom prst="rect">
              <a:avLst/>
            </a:prstGeom>
          </p:spPr>
        </p:pic>
        <p:cxnSp>
          <p:nvCxnSpPr>
            <p:cNvPr id="7" name="Connecteur droit 6"/>
            <p:cNvCxnSpPr>
              <a:stCxn id="5" idx="3"/>
            </p:cNvCxnSpPr>
            <p:nvPr/>
          </p:nvCxnSpPr>
          <p:spPr>
            <a:xfrm>
              <a:off x="2778406" y="4808141"/>
              <a:ext cx="4934015" cy="25551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 9"/>
          <p:cNvGrpSpPr/>
          <p:nvPr/>
        </p:nvGrpSpPr>
        <p:grpSpPr>
          <a:xfrm>
            <a:off x="193435" y="3696154"/>
            <a:ext cx="7296190" cy="410034"/>
            <a:chOff x="170628" y="1048244"/>
            <a:chExt cx="7389047" cy="410034"/>
          </a:xfrm>
        </p:grpSpPr>
        <p:grpSp>
          <p:nvGrpSpPr>
            <p:cNvPr id="11" name="Groupe 10"/>
            <p:cNvGrpSpPr/>
            <p:nvPr/>
          </p:nvGrpSpPr>
          <p:grpSpPr>
            <a:xfrm>
              <a:off x="680444" y="1048680"/>
              <a:ext cx="2881466" cy="409598"/>
              <a:chOff x="356135" y="389234"/>
              <a:chExt cx="1386558" cy="417557"/>
            </a:xfrm>
            <a:solidFill>
              <a:schemeClr val="tx1"/>
            </a:solidFill>
          </p:grpSpPr>
          <p:sp>
            <p:nvSpPr>
              <p:cNvPr id="15" name="Rectangle 14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iangle isocèle 15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28" y="1048244"/>
              <a:ext cx="400468" cy="400468"/>
            </a:xfrm>
            <a:prstGeom prst="rect">
              <a:avLst/>
            </a:prstGeom>
          </p:spPr>
        </p:pic>
        <p:sp>
          <p:nvSpPr>
            <p:cNvPr id="13" name="ZoneTexte 12"/>
            <p:cNvSpPr txBox="1"/>
            <p:nvPr/>
          </p:nvSpPr>
          <p:spPr>
            <a:xfrm>
              <a:off x="650135" y="1094590"/>
              <a:ext cx="24002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BOISSONS CHAUDES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2945372" y="1248478"/>
              <a:ext cx="4614303" cy="21811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ZoneTexte 16"/>
          <p:cNvSpPr txBox="1"/>
          <p:nvPr/>
        </p:nvSpPr>
        <p:spPr>
          <a:xfrm>
            <a:off x="389664" y="4226638"/>
            <a:ext cx="68047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entury Gothic" panose="020B0502020202020204" pitchFamily="34" charset="0"/>
              </a:rPr>
              <a:t>Espresso</a:t>
            </a:r>
            <a:r>
              <a:rPr lang="fr-FR" sz="1200" dirty="0" smtClean="0">
                <a:latin typeface="Century Gothic" panose="020B0502020202020204" pitchFamily="34" charset="0"/>
              </a:rPr>
              <a:t> </a:t>
            </a:r>
            <a:r>
              <a:rPr lang="fr-FR" sz="1200" dirty="0" err="1" smtClean="0">
                <a:latin typeface="Century Gothic" panose="020B0502020202020204" pitchFamily="34" charset="0"/>
              </a:rPr>
              <a:t>Lavazza</a:t>
            </a:r>
            <a:r>
              <a:rPr lang="fr-FR" sz="1200" dirty="0" smtClean="0">
                <a:latin typeface="Century Gothic" panose="020B0502020202020204" pitchFamily="34" charset="0"/>
              </a:rPr>
              <a:t> « Voix de la terre »								1.80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Cappuccino											3.50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Thé et </a:t>
            </a:r>
            <a:r>
              <a:rPr lang="fr-FR" sz="1200" dirty="0" smtClean="0">
                <a:latin typeface="Century Gothic" panose="020B0502020202020204" pitchFamily="34" charset="0"/>
              </a:rPr>
              <a:t>infusions											3.00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Chocolat chaud </a:t>
            </a:r>
            <a:r>
              <a:rPr lang="fr-FR" sz="1200" dirty="0" smtClean="0">
                <a:latin typeface="Century Gothic" panose="020B0502020202020204" pitchFamily="34" charset="0"/>
              </a:rPr>
              <a:t>											3.50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Café frappé ou chocolat </a:t>
            </a:r>
            <a:r>
              <a:rPr lang="fr-FR" sz="1200" dirty="0" smtClean="0">
                <a:latin typeface="Century Gothic" panose="020B0502020202020204" pitchFamily="34" charset="0"/>
              </a:rPr>
              <a:t>frappé								3.50  </a:t>
            </a:r>
            <a:endParaRPr lang="fr-FR" sz="1200" dirty="0">
              <a:latin typeface="Century Gothic" panose="020B0502020202020204" pitchFamily="34" charset="0"/>
            </a:endParaRPr>
          </a:p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93435" y="6815490"/>
            <a:ext cx="6947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nets,  service compris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L’abus d’alcool est dangereux pour la santé, à consommer avec modération.</a:t>
            </a:r>
          </a:p>
        </p:txBody>
      </p:sp>
    </p:spTree>
    <p:extLst>
      <p:ext uri="{BB962C8B-B14F-4D97-AF65-F5344CB8AC3E}">
        <p14:creationId xmlns:p14="http://schemas.microsoft.com/office/powerpoint/2010/main" val="576592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</TotalTime>
  <Words>1247</Words>
  <Application>Microsoft Office PowerPoint</Application>
  <PresentationFormat>Personnalisé</PresentationFormat>
  <Paragraphs>97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AccorHotels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IBIS STYLES Dijon Central OM</dc:creator>
  <cp:lastModifiedBy>IBIS STYLES Dijon Central OM1</cp:lastModifiedBy>
  <cp:revision>58</cp:revision>
  <cp:lastPrinted>2020-10-12T20:30:36Z</cp:lastPrinted>
  <dcterms:created xsi:type="dcterms:W3CDTF">2020-05-28T09:21:34Z</dcterms:created>
  <dcterms:modified xsi:type="dcterms:W3CDTF">2021-10-15T09:01:38Z</dcterms:modified>
</cp:coreProperties>
</file>